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0C1F"/>
    <a:srgbClr val="903163"/>
    <a:srgbClr val="E1E1E1"/>
    <a:srgbClr val="AA2C71"/>
    <a:srgbClr val="A62C6F"/>
    <a:srgbClr val="F9E7F1"/>
    <a:srgbClr val="852359"/>
    <a:srgbClr val="969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1B538F6-AC32-4C48-A241-2C319D94E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2BACE3-EC2D-4898-B64D-08C196DE61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88D5-0AB9-479B-891B-76FAA2CC9968}" type="datetimeFigureOut">
              <a:rPr lang="en-US" smtClean="0"/>
              <a:t>1/11/21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7CC0CC-D9A9-4658-833D-7168A941E9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6B70F4-8768-4C94-98DC-BDBE0D5884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20114-DE68-48DB-98CA-3A246173CE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631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95F94-0189-4A23-9895-35FA752439AB}" type="datetimeFigureOut">
              <a:rPr lang="en-US" smtClean="0"/>
              <a:t>1/11/21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E1C88-3939-4832-BAAB-091D6FA96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500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464567" y="3085765"/>
            <a:ext cx="11262866" cy="3304800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58000">
                <a:schemeClr val="accent2">
                  <a:lumMod val="7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9226" y="1020431"/>
            <a:ext cx="10993549" cy="1475013"/>
          </a:xfrm>
          <a:effectLst/>
        </p:spPr>
        <p:txBody>
          <a:bodyPr anchor="ctr" anchorCtr="0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D86AA0-B889-4FC0-8908-A1A591CF11C0}" type="datetime8">
              <a:rPr lang="en-US" noProof="0" smtClean="0"/>
              <a:pPr/>
              <a:t>1/11/21 5:28 PM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C3056E-1632-4A65-A24F-3F10A1450A6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68848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 bwMode="white">
          <a:xfrm>
            <a:off x="447817" y="5141973"/>
            <a:ext cx="11298200" cy="1274702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59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t" anchorCtr="0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99E538E-6783-48BF-9DAA-8D73DA1DF735}" type="datetime8">
              <a:rPr lang="en-US" noProof="0" smtClean="0"/>
              <a:pPr/>
              <a:t>1/11/21 5:28 PM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C3056E-1632-4A65-A24F-3F10A1450A6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1697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CD03-0ACB-4458-BBFE-1F9AEE665C1A}" type="datetime8">
              <a:rPr lang="en-US" noProof="0" smtClean="0"/>
              <a:t>1/11/21 5:28 PM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056E-1632-4A65-A24F-3F10A1450A6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69210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C994CB-2BC6-164B-80D4-304B4CB6D8C3}"/>
              </a:ext>
            </a:extLst>
          </p:cNvPr>
          <p:cNvSpPr>
            <a:spLocks noChangeAspect="1"/>
          </p:cNvSpPr>
          <p:nvPr userDrawn="1"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4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11B3-3F18-4FD1-BAEF-D15CC2EE16C2}" type="datetime8">
              <a:rPr lang="en-US" noProof="0" smtClean="0"/>
              <a:t>1/11/21 5:28 PM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5C3056E-1632-4A65-A24F-3F10A1450A6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5BE0FDB-DB48-E242-8A1F-5B06F79B4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ctr" anchorCtr="0">
            <a:normAutofit/>
          </a:bodyPr>
          <a:lstStyle>
            <a:lvl1pPr algn="ctr">
              <a:defRPr sz="4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6653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5655714" cy="5244392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5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5292" y="773724"/>
            <a:ext cx="5315516" cy="4958862"/>
          </a:xfrm>
        </p:spPr>
        <p:txBody>
          <a:bodyPr anchor="ctr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773724"/>
            <a:ext cx="5388785" cy="49588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304F6-55F4-45F8-BBB4-727BFFEADAA0}" type="datetime8">
              <a:rPr lang="en-US" noProof="0" smtClean="0"/>
              <a:t>1/11/21 5:28 PM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5C3056E-1632-4A65-A24F-3F10A1450A6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3782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white">
          <a:xfrm>
            <a:off x="447817" y="5141974"/>
            <a:ext cx="11290860" cy="1258827"/>
          </a:xfrm>
          <a:prstGeom prst="rect">
            <a:avLst/>
          </a:prstGeom>
          <a:gradFill flip="none" rotWithShape="1">
            <a:gsLst>
              <a:gs pos="100000">
                <a:srgbClr val="903163"/>
              </a:gs>
              <a:gs pos="60000">
                <a:schemeClr val="accent1">
                  <a:lumMod val="95000"/>
                  <a:lumOff val="5000"/>
                </a:schemeClr>
              </a:gs>
              <a:gs pos="1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20C59B-4134-42ED-BEFA-FCBF7FC8D035}" type="datetime8">
              <a:rPr lang="en-US" noProof="0" smtClean="0"/>
              <a:pPr/>
              <a:t>1/11/21 5:28 PM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C3056E-1632-4A65-A24F-3F10A1450A6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924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ctr" anchorCtr="0">
            <a:normAutofit/>
          </a:bodyPr>
          <a:lstStyle>
            <a:lvl1pPr algn="ctr">
              <a:defRPr sz="4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E2A5-5D3B-4ECC-9A5D-868F6C887DEE}" type="datetime8">
              <a:rPr lang="en-US" noProof="0" smtClean="0"/>
              <a:t>1/11/21 5:28 PM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056E-1632-4A65-A24F-3F10A1450A6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3696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ctr" anchorCtr="0">
            <a:normAutofit/>
          </a:bodyPr>
          <a:lstStyle>
            <a:lvl1pPr algn="ctr">
              <a:defRPr sz="4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96" y="2023139"/>
            <a:ext cx="3198328" cy="536005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714624"/>
            <a:ext cx="3378403" cy="3194051"/>
          </a:xfrm>
        </p:spPr>
        <p:txBody>
          <a:bodyPr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fld id="{4551DAFA-20BD-4111-8F90-24432E23573D}" type="datetime8">
              <a:rPr lang="en-US" noProof="0" smtClean="0"/>
              <a:pPr/>
              <a:t>1/11/21 5:28 PM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6D289ABA-BA71-41AF-AA30-58CB8F426F6C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8145430" y="2714624"/>
            <a:ext cx="3378403" cy="3194051"/>
          </a:xfrm>
        </p:spPr>
        <p:txBody>
          <a:bodyPr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fld id="{C5C3056E-1632-4A65-A24F-3F10A1450A6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C06DFC81-3912-4844-B25C-E1D7CBCD80A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400414" y="2714624"/>
            <a:ext cx="3378403" cy="3194051"/>
          </a:xfrm>
        </p:spPr>
        <p:txBody>
          <a:bodyPr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11556C46-FD2A-4916-B30C-DB066CAEA471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241852" y="2023139"/>
            <a:ext cx="3198328" cy="536005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2328988-0888-4C1A-8F73-17D455B6F8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180115" y="2714625"/>
            <a:ext cx="0" cy="319405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81892BA-72AB-4029-BF58-4D6F90C4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962123" y="2714625"/>
            <a:ext cx="0" cy="319405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8E232301-6803-418F-8637-ABBAC64416D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496836" y="2023139"/>
            <a:ext cx="3198328" cy="536005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119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ctr" anchorCtr="0">
            <a:normAutofit/>
          </a:bodyPr>
          <a:lstStyle>
            <a:lvl1pPr algn="ctr">
              <a:defRPr sz="4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2250892"/>
            <a:ext cx="5393102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707" y="2250892"/>
            <a:ext cx="5393102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fld id="{4551DAFA-20BD-4111-8F90-24432E23573D}" type="datetime8">
              <a:rPr lang="en-US" noProof="0" smtClean="0"/>
              <a:pPr/>
              <a:t>1/11/21 5:28 PM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fld id="{C5C3056E-1632-4A65-A24F-3F10A1450A6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1669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 bwMode="white">
          <a:xfrm>
            <a:off x="440683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1812-3FD3-44A5-B738-8F3425664C1B}" type="datetime8">
              <a:rPr lang="en-US" noProof="0" smtClean="0"/>
              <a:t>1/11/21 5:28 PM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056E-1632-4A65-A24F-3F10A1450A6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CEC16FA-81A4-6F41-9FCE-6262A4533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ctr" anchorCtr="0">
            <a:normAutofit/>
          </a:bodyPr>
          <a:lstStyle>
            <a:lvl1pPr algn="ctr">
              <a:defRPr sz="4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544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fld id="{E2E361C1-C0E3-47DF-8509-372F2F8B74E4}" type="datetime8">
              <a:rPr lang="en-US" noProof="0" smtClean="0"/>
              <a:pPr/>
              <a:t>1/11/21 5:28 PM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fld id="{C5C3056E-1632-4A65-A24F-3F10A1450A6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BB0525-CFF9-4A39-B5EA-57925399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8586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gradFill flip="none"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E4BA81B-A36E-46D5-918F-749D311F4B4A}" type="datetime8">
              <a:rPr lang="en-US" noProof="0" smtClean="0"/>
              <a:t>1/11/21 5:28 PM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5C3056E-1632-4A65-A24F-3F10A1450A6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7073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73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qualifications.pearson.com/en/qualifications/edexcel-gcses/drama-2016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itle">
            <a:extLst>
              <a:ext uri="{FF2B5EF4-FFF2-40B4-BE49-F238E27FC236}">
                <a16:creationId xmlns:a16="http://schemas.microsoft.com/office/drawing/2014/main" id="{1CF94250-8D97-401F-A36C-5B5DB39DD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226" y="868484"/>
            <a:ext cx="10993549" cy="877189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GCSE DRAMA</a:t>
            </a:r>
            <a:r>
              <a:rPr lang="en-GB" dirty="0"/>
              <a:t>​</a:t>
            </a:r>
            <a:endParaRPr lang="en-US" dirty="0"/>
          </a:p>
        </p:txBody>
      </p:sp>
      <p:sp>
        <p:nvSpPr>
          <p:cNvPr id="3" name="Subtitle 2" descr="subtitle">
            <a:extLst>
              <a:ext uri="{FF2B5EF4-FFF2-40B4-BE49-F238E27FC236}">
                <a16:creationId xmlns:a16="http://schemas.microsoft.com/office/drawing/2014/main" id="{6D55F7CC-C3DE-41F7-8BE1-39A9489FC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9" y="1745674"/>
            <a:ext cx="10993546" cy="1210084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GB" b="1" dirty="0"/>
              <a:t>Edexcel (Pearson) GCSE Drama</a:t>
            </a:r>
            <a:r>
              <a:rPr lang="en-US" dirty="0"/>
              <a:t>​</a:t>
            </a:r>
          </a:p>
          <a:p>
            <a:pPr fontAlgn="base"/>
            <a:r>
              <a:rPr lang="en-US" b="1" u="sng" dirty="0">
                <a:hlinkClick r:id="rId2"/>
              </a:rPr>
              <a:t>http://qualifications.pearson.com/en/qualifications/edexcel-gcses/drama-2016.html</a:t>
            </a:r>
            <a:r>
              <a:rPr lang="en-US" dirty="0"/>
              <a:t>​</a:t>
            </a:r>
          </a:p>
          <a:p>
            <a:pPr fontAlgn="base"/>
            <a:r>
              <a:rPr lang="en-US" dirty="0"/>
              <a:t>​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3992" y="3416072"/>
            <a:ext cx="2647950" cy="1724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181" y="4895306"/>
            <a:ext cx="1095375" cy="1143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9696" y="4895306"/>
            <a:ext cx="10953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07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143"/>
    </mc:Choice>
    <mc:Fallback xmlns="">
      <p:transition spd="slow" advTm="3214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8745C-388E-43E6-A4EE-0F6644D9C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23804"/>
            <a:ext cx="11029615" cy="3934996"/>
          </a:xfrm>
        </p:spPr>
        <p:txBody>
          <a:bodyPr/>
          <a:lstStyle/>
          <a:p>
            <a:pPr fontAlgn="base"/>
            <a:r>
              <a:rPr lang="en-GB" sz="2400" b="1" dirty="0"/>
              <a:t>Component 1 – DEVISING THEATRE </a:t>
            </a:r>
            <a:r>
              <a:rPr lang="en-US" sz="2400" dirty="0"/>
              <a:t>​</a:t>
            </a:r>
          </a:p>
          <a:p>
            <a:pPr marL="0" indent="0" fontAlgn="base">
              <a:buNone/>
            </a:pPr>
            <a:r>
              <a:rPr lang="en-US" sz="2400" b="1" dirty="0"/>
              <a:t>                </a:t>
            </a:r>
            <a:r>
              <a:rPr lang="en-GB" sz="2400" b="1" dirty="0"/>
              <a:t>Coursework – 40% (Completed in Year 10)</a:t>
            </a:r>
            <a:r>
              <a:rPr lang="en-US" sz="2400" dirty="0"/>
              <a:t>​</a:t>
            </a:r>
          </a:p>
          <a:p>
            <a:pPr fontAlgn="base"/>
            <a:r>
              <a:rPr lang="en-GB" sz="2400" b="1" dirty="0"/>
              <a:t>Component 2 – TEXT FOR PERFORMANCE </a:t>
            </a:r>
            <a:r>
              <a:rPr lang="en-GB" sz="2400" dirty="0"/>
              <a:t>​</a:t>
            </a:r>
          </a:p>
          <a:p>
            <a:pPr marL="0" indent="0" fontAlgn="base">
              <a:buNone/>
            </a:pPr>
            <a:r>
              <a:rPr lang="en-GB" sz="2400" b="1" dirty="0"/>
              <a:t>                Formal Practical  Exam – 20%  (Completed in Year 11)</a:t>
            </a:r>
            <a:r>
              <a:rPr lang="en-US" sz="2400" dirty="0"/>
              <a:t>​</a:t>
            </a:r>
          </a:p>
          <a:p>
            <a:pPr fontAlgn="base"/>
            <a:r>
              <a:rPr lang="en-GB" sz="2400" dirty="0"/>
              <a:t>​</a:t>
            </a:r>
            <a:r>
              <a:rPr lang="en-GB" sz="2400" b="1" dirty="0"/>
              <a:t>Component 3 – THEATRE MAKERS IN PRACTICE</a:t>
            </a:r>
          </a:p>
          <a:p>
            <a:pPr marL="0" indent="0" fontAlgn="base">
              <a:buNone/>
            </a:pPr>
            <a:r>
              <a:rPr lang="en-GB" sz="2400" b="1" dirty="0"/>
              <a:t>               Formal Written Exam – 40% (Completed in Year 11)</a:t>
            </a:r>
            <a:r>
              <a:rPr lang="en-GB" sz="2400" dirty="0"/>
              <a:t>​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375563-A3A5-4DB3-8631-95A700A6A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OVERVIEW OF UNITS</a:t>
            </a:r>
            <a:r>
              <a:rPr lang="en-GB" dirty="0"/>
              <a:t>​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F53FE8-274B-4597-8998-C4A8C64F0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682" y="5422071"/>
            <a:ext cx="1095375" cy="1143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FA2DE22-AD7A-4224-8B89-6D29B7667D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2205" y="5445943"/>
            <a:ext cx="1095375" cy="1143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49AFCB9-73EE-4E88-B470-D0B437D3A6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2024" y="5155431"/>
            <a:ext cx="264795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6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382"/>
    </mc:Choice>
    <mc:Fallback xmlns="">
      <p:transition spd="slow" advTm="6338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8745C-388E-43E6-A4EE-0F6644D9C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23804"/>
            <a:ext cx="11029615" cy="3934996"/>
          </a:xfrm>
        </p:spPr>
        <p:txBody>
          <a:bodyPr/>
          <a:lstStyle/>
          <a:p>
            <a:pPr marL="0" indent="0" fontAlgn="base">
              <a:buNone/>
            </a:pPr>
            <a:r>
              <a:rPr lang="en-GB" sz="2400" b="1" u="sng" dirty="0"/>
              <a:t>ASSESSMENT OUTLINE:</a:t>
            </a:r>
            <a:r>
              <a:rPr lang="en-US" sz="2400" dirty="0"/>
              <a:t>​</a:t>
            </a:r>
          </a:p>
          <a:p>
            <a:pPr fontAlgn="base"/>
            <a:r>
              <a:rPr lang="en-GB" sz="2400" dirty="0"/>
              <a:t>Candidates respond to different stimuli such as photographs, poems, paintings and play texts  to create their own </a:t>
            </a:r>
            <a:r>
              <a:rPr lang="en-GB" sz="2400" b="1" dirty="0"/>
              <a:t>Devised Theatre Performance. </a:t>
            </a:r>
            <a:r>
              <a:rPr lang="en-US" sz="2400" dirty="0"/>
              <a:t>​</a:t>
            </a:r>
            <a:endParaRPr lang="en-GB" sz="2400" dirty="0"/>
          </a:p>
          <a:p>
            <a:pPr fontAlgn="base"/>
            <a:r>
              <a:rPr lang="en-GB" sz="2400" dirty="0"/>
              <a:t>Candidates explore a variety of drama mediums and elements such as: still image, thought-tracking, hot-seating, role-play, characterisation, physicality, voice, lighting design, sound / music design and set design.</a:t>
            </a:r>
            <a:r>
              <a:rPr lang="en-US" sz="2400" dirty="0"/>
              <a:t>​</a:t>
            </a:r>
            <a:endParaRPr lang="en-GB" sz="2400" dirty="0"/>
          </a:p>
          <a:p>
            <a:pPr fontAlgn="base"/>
            <a:r>
              <a:rPr lang="en-GB" sz="2400" dirty="0"/>
              <a:t>Through </a:t>
            </a:r>
            <a:r>
              <a:rPr lang="en-GB" sz="2400" b="1" dirty="0"/>
              <a:t>written work</a:t>
            </a:r>
            <a:r>
              <a:rPr lang="en-GB" sz="2400" dirty="0"/>
              <a:t> candidates evaluate the creative processes and the performance in a 2000 word Portfolio, comprising 6 questions.   ​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375563-A3A5-4DB3-8631-95A700A6A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/>
              <a:t>Component 1  </a:t>
            </a:r>
            <a:r>
              <a:rPr lang="en-GB" dirty="0"/>
              <a:t>​</a:t>
            </a:r>
            <a:br>
              <a:rPr lang="en-GB" dirty="0"/>
            </a:br>
            <a:r>
              <a:rPr lang="en-GB" b="1" u="sng" dirty="0"/>
              <a:t>DEVISING THEATRE </a:t>
            </a:r>
            <a:r>
              <a:rPr lang="en-GB" b="1" dirty="0"/>
              <a:t>– 40%</a:t>
            </a:r>
            <a:r>
              <a:rPr lang="en-GB" dirty="0"/>
              <a:t>​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F53FE8-274B-4597-8998-C4A8C64F0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682" y="5422071"/>
            <a:ext cx="1095375" cy="1143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FA2DE22-AD7A-4224-8B89-6D29B7667D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2205" y="5445943"/>
            <a:ext cx="1095375" cy="1143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49AFCB9-73EE-4E88-B470-D0B437D3A6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3057" y="5422071"/>
            <a:ext cx="2310658" cy="150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45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6321"/>
    </mc:Choice>
    <mc:Fallback xmlns="">
      <p:transition spd="slow" advTm="14632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8745C-388E-43E6-A4EE-0F6644D9C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52551"/>
            <a:ext cx="11029615" cy="4006249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en-GB" b="1" u="sng" dirty="0"/>
              <a:t>ASSSSMENT OUTLINE</a:t>
            </a:r>
            <a:r>
              <a:rPr lang="en-US" dirty="0"/>
              <a:t>​</a:t>
            </a:r>
          </a:p>
          <a:p>
            <a:pPr fontAlgn="base"/>
            <a:r>
              <a:rPr lang="en-GB" dirty="0"/>
              <a:t>Candidates rehearse 2 extracts from one play script, working in groups of 3-5.  Options to perform monologues or duologues are also available.</a:t>
            </a:r>
            <a:r>
              <a:rPr lang="en-US" dirty="0"/>
              <a:t>​</a:t>
            </a:r>
          </a:p>
          <a:p>
            <a:pPr fontAlgn="base"/>
            <a:r>
              <a:rPr lang="en-GB" dirty="0"/>
              <a:t>After school rehearsals are compulsory.</a:t>
            </a:r>
            <a:r>
              <a:rPr lang="en-US" dirty="0"/>
              <a:t>​</a:t>
            </a:r>
          </a:p>
          <a:p>
            <a:pPr fontAlgn="base"/>
            <a:r>
              <a:rPr lang="en-GB" dirty="0"/>
              <a:t>Assessment is based on: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r>
              <a:rPr lang="en-GB" b="1" dirty="0"/>
              <a:t>                   Vocal and Movement Skills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r>
              <a:rPr lang="en-GB" b="1" dirty="0"/>
              <a:t>                   Roles and Characterisation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r>
              <a:rPr lang="en-GB" b="1" dirty="0"/>
              <a:t>                   Communication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r>
              <a:rPr lang="en-GB" b="1" dirty="0"/>
              <a:t>                   Content, Style and Form</a:t>
            </a:r>
            <a:r>
              <a:rPr lang="en-US" dirty="0"/>
              <a:t>​</a:t>
            </a:r>
          </a:p>
          <a:p>
            <a:pPr fontAlgn="base"/>
            <a:r>
              <a:rPr lang="en-GB" dirty="0"/>
              <a:t>400 words outlining artistic intentions are sent to the examiner before the exam.</a:t>
            </a:r>
            <a:r>
              <a:rPr lang="en-US" dirty="0"/>
              <a:t>​ </a:t>
            </a:r>
            <a:r>
              <a:rPr lang="en-GB" dirty="0"/>
              <a:t>A visiting examiner awards the </a:t>
            </a:r>
            <a:r>
              <a:rPr lang="en-GB" b="1" dirty="0"/>
              <a:t>performance</a:t>
            </a:r>
            <a:r>
              <a:rPr lang="en-GB" dirty="0"/>
              <a:t> marks in early March.</a:t>
            </a:r>
            <a:r>
              <a:rPr lang="en-US" dirty="0"/>
              <a:t>​</a:t>
            </a:r>
          </a:p>
          <a:p>
            <a:pPr fontAlgn="base"/>
            <a:r>
              <a:rPr lang="en-GB" dirty="0"/>
              <a:t>Technical options are available for Lighting or Sound Assessment</a:t>
            </a:r>
            <a:r>
              <a:rPr lang="en-US" dirty="0"/>
              <a:t>​.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375563-A3A5-4DB3-8631-95A700A6A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08583"/>
            <a:ext cx="11029616" cy="1243967"/>
          </a:xfrm>
        </p:spPr>
        <p:txBody>
          <a:bodyPr>
            <a:normAutofit/>
          </a:bodyPr>
          <a:lstStyle/>
          <a:p>
            <a:r>
              <a:rPr lang="en-US" sz="3600" b="1" dirty="0"/>
              <a:t>Component 2</a:t>
            </a:r>
            <a:r>
              <a:rPr lang="en-US" sz="3600" dirty="0"/>
              <a:t>​</a:t>
            </a:r>
            <a:br>
              <a:rPr lang="en-US" sz="3600" dirty="0"/>
            </a:br>
            <a:r>
              <a:rPr lang="en-US" sz="3600" b="1" dirty="0"/>
              <a:t>TEXT FOR PERFORMANCE – 20%</a:t>
            </a:r>
            <a:r>
              <a:rPr lang="en-US" sz="3600" dirty="0"/>
              <a:t>​</a:t>
            </a:r>
            <a:endParaRPr lang="en-GB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F53FE8-274B-4597-8998-C4A8C64F0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558" y="5645481"/>
            <a:ext cx="1095375" cy="1143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FA2DE22-AD7A-4224-8B89-6D29B7667D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6579" y="5680240"/>
            <a:ext cx="1095375" cy="1143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49AFCB9-73EE-4E88-B470-D0B437D3A6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9511" y="5645481"/>
            <a:ext cx="1862322" cy="121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7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090"/>
    </mc:Choice>
    <mc:Fallback xmlns="">
      <p:transition spd="slow" advTm="14109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8745C-388E-43E6-A4EE-0F6644D9C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52551"/>
            <a:ext cx="11029615" cy="4006249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GB" sz="2000" b="1" u="sng" dirty="0"/>
              <a:t>ASSESSMENT OUTLINE:</a:t>
            </a:r>
            <a:r>
              <a:rPr lang="en-US" sz="2000" dirty="0"/>
              <a:t>​</a:t>
            </a:r>
          </a:p>
          <a:p>
            <a:pPr fontAlgn="base"/>
            <a:r>
              <a:rPr lang="en-GB" sz="2000" dirty="0"/>
              <a:t>This is a 1hr 45min written exam.</a:t>
            </a:r>
            <a:r>
              <a:rPr lang="en-US" sz="2000" dirty="0"/>
              <a:t>​</a:t>
            </a:r>
          </a:p>
          <a:p>
            <a:pPr fontAlgn="base"/>
            <a:r>
              <a:rPr lang="en-GB" sz="2000" dirty="0"/>
              <a:t>Section A – </a:t>
            </a:r>
            <a:r>
              <a:rPr lang="en-GB" sz="2000" b="1" dirty="0"/>
              <a:t>Study of a Set Text</a:t>
            </a:r>
            <a:r>
              <a:rPr lang="en-GB" sz="2000" dirty="0"/>
              <a:t>, An Inspector Calls (crime thriller / morality play)</a:t>
            </a:r>
            <a:r>
              <a:rPr lang="en-US" sz="2000" dirty="0"/>
              <a:t>​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2000" dirty="0"/>
              <a:t>Candidates answer 2 short and 3 extended answers from the perspective of a performer, director &amp; designer. 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GB" sz="2000" dirty="0"/>
              <a:t>All performance elements need to be studied, alongside the desired audience response.</a:t>
            </a:r>
            <a:r>
              <a:rPr lang="en-US" sz="2000" dirty="0"/>
              <a:t>​</a:t>
            </a:r>
            <a:endParaRPr lang="en-GB" sz="2000" dirty="0"/>
          </a:p>
          <a:p>
            <a:pPr fontAlgn="base"/>
            <a:r>
              <a:rPr lang="en-GB" sz="2000" dirty="0"/>
              <a:t>Section B – </a:t>
            </a:r>
            <a:r>
              <a:rPr lang="en-GB" sz="2000" b="1" dirty="0"/>
              <a:t>Evaluation of Live Theatre Performance</a:t>
            </a:r>
            <a:r>
              <a:rPr lang="en-GB" sz="2000" dirty="0"/>
              <a:t>.  Candidates are permitted to take in 500 words of notes, analysing all performance elements.  ​2 extended answers are required.</a:t>
            </a:r>
          </a:p>
          <a:p>
            <a:pPr marL="0" indent="0" fontAlgn="base">
              <a:buNone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375563-A3A5-4DB3-8631-95A700A6A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08583"/>
            <a:ext cx="11029616" cy="1243967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Component 3 </a:t>
            </a:r>
            <a:r>
              <a:rPr lang="en-GB" dirty="0"/>
              <a:t>​</a:t>
            </a:r>
            <a:br>
              <a:rPr lang="en-GB" dirty="0"/>
            </a:br>
            <a:r>
              <a:rPr lang="en-GB" b="1" dirty="0"/>
              <a:t>THEATRE MAKERS IN PRACTICE – 40%</a:t>
            </a:r>
            <a:r>
              <a:rPr lang="en-GB" dirty="0"/>
              <a:t>​</a:t>
            </a:r>
            <a:endParaRPr lang="en-GB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F53FE8-274B-4597-8998-C4A8C64F0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587" y="5098349"/>
            <a:ext cx="1095375" cy="1143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FA2DE22-AD7A-4224-8B89-6D29B7667D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5950" y="5098349"/>
            <a:ext cx="1095375" cy="1143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49AFCB9-73EE-4E88-B470-D0B437D3A6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3570" y="5024558"/>
            <a:ext cx="2562642" cy="166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62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859"/>
    </mc:Choice>
    <mc:Fallback xmlns="">
      <p:transition spd="slow" advTm="11885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8745C-388E-43E6-A4EE-0F6644D9C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52551"/>
            <a:ext cx="11029615" cy="4006249"/>
          </a:xfrm>
        </p:spPr>
        <p:txBody>
          <a:bodyPr>
            <a:normAutofit/>
          </a:bodyPr>
          <a:lstStyle/>
          <a:p>
            <a:pPr fontAlgn="base"/>
            <a:r>
              <a:rPr lang="en-GB" dirty="0"/>
              <a:t>GCSE Drama is a good choice for boys who enjoy active learning and </a:t>
            </a:r>
            <a:r>
              <a:rPr lang="en-GB" b="1" dirty="0"/>
              <a:t>working collaboratively </a:t>
            </a:r>
            <a:r>
              <a:rPr lang="en-GB" dirty="0"/>
              <a:t>with others within a creative environment.</a:t>
            </a:r>
            <a:r>
              <a:rPr lang="en-US" dirty="0"/>
              <a:t>​</a:t>
            </a:r>
          </a:p>
          <a:p>
            <a:pPr fontAlgn="base"/>
            <a:r>
              <a:rPr lang="en-GB" dirty="0"/>
              <a:t>Pupils will develop confidence, communication skills and emotional intelligence relevant to just about any future course or training scheme.</a:t>
            </a:r>
            <a:r>
              <a:rPr lang="en-US" dirty="0"/>
              <a:t>​</a:t>
            </a:r>
          </a:p>
          <a:p>
            <a:pPr fontAlgn="base"/>
            <a:r>
              <a:rPr lang="en-GB" dirty="0"/>
              <a:t>An </a:t>
            </a:r>
            <a:r>
              <a:rPr lang="en-GB" b="1" dirty="0"/>
              <a:t>enjoyment of writing </a:t>
            </a:r>
            <a:r>
              <a:rPr lang="en-GB" dirty="0"/>
              <a:t>is required to complete the 2,400 words of coursework and the 1 hour 45 mins written exam paper.</a:t>
            </a:r>
            <a:r>
              <a:rPr lang="en-US" dirty="0"/>
              <a:t>​</a:t>
            </a:r>
          </a:p>
          <a:p>
            <a:pPr fontAlgn="base"/>
            <a:r>
              <a:rPr lang="en-GB" dirty="0"/>
              <a:t>An </a:t>
            </a:r>
            <a:r>
              <a:rPr lang="en-GB" b="1" dirty="0"/>
              <a:t>enjoyment of performing </a:t>
            </a:r>
            <a:r>
              <a:rPr lang="en-GB" dirty="0"/>
              <a:t>to an audience is required.</a:t>
            </a:r>
            <a:r>
              <a:rPr lang="en-US" dirty="0"/>
              <a:t>​</a:t>
            </a:r>
          </a:p>
          <a:p>
            <a:pPr fontAlgn="base"/>
            <a:r>
              <a:rPr lang="en-GB" dirty="0"/>
              <a:t>A </a:t>
            </a:r>
            <a:r>
              <a:rPr lang="en-GB" b="1" dirty="0"/>
              <a:t>willingness to attend rehearsals </a:t>
            </a:r>
            <a:r>
              <a:rPr lang="en-GB" dirty="0"/>
              <a:t>after school.  These are an important part of the rehearsal process for the Unit 1 Devised theatre and Unit 2 performance exam.  </a:t>
            </a:r>
            <a:r>
              <a:rPr lang="en-US" dirty="0"/>
              <a:t>​</a:t>
            </a:r>
          </a:p>
          <a:p>
            <a:pPr fontAlgn="base"/>
            <a:r>
              <a:rPr lang="en-GB" dirty="0"/>
              <a:t>Evening / matinee theatre trips are important too.</a:t>
            </a:r>
            <a:r>
              <a:rPr lang="en-US" dirty="0"/>
              <a:t>​</a:t>
            </a:r>
          </a:p>
          <a:p>
            <a:pPr fontAlgn="base"/>
            <a:r>
              <a:rPr lang="en-GB"/>
              <a:t>Pupils </a:t>
            </a:r>
            <a:r>
              <a:rPr lang="en-GB" dirty="0"/>
              <a:t>can progress onto the A Level Course.</a:t>
            </a:r>
            <a:r>
              <a:rPr lang="en-US" dirty="0"/>
              <a:t>​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375563-A3A5-4DB3-8631-95A700A6A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08583"/>
            <a:ext cx="11029616" cy="1243967"/>
          </a:xfrm>
        </p:spPr>
        <p:txBody>
          <a:bodyPr>
            <a:normAutofit/>
          </a:bodyPr>
          <a:lstStyle/>
          <a:p>
            <a:r>
              <a:rPr lang="en-GB" b="1" dirty="0"/>
              <a:t>Final thoughts…</a:t>
            </a:r>
            <a:r>
              <a:rPr lang="en-GB" dirty="0"/>
              <a:t>​</a:t>
            </a:r>
            <a:endParaRPr lang="en-GB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F53FE8-274B-4597-8998-C4A8C64F0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500" y="5751983"/>
            <a:ext cx="1095375" cy="1143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FA2DE22-AD7A-4224-8B89-6D29B7667D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2778" y="5736331"/>
            <a:ext cx="1095375" cy="1143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49AFCB9-73EE-4E88-B470-D0B437D3A6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0135" y="5755759"/>
            <a:ext cx="1814820" cy="1181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32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9563"/>
    </mc:Choice>
    <mc:Fallback xmlns="">
      <p:transition spd="slow" advTm="189563"/>
    </mc:Fallback>
  </mc:AlternateContent>
</p:sld>
</file>

<file path=ppt/theme/theme1.xml><?xml version="1.0" encoding="utf-8"?>
<a:theme xmlns:a="http://schemas.openxmlformats.org/drawingml/2006/main" name="Dividend">
  <a:themeElements>
    <a:clrScheme name="Custom 11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Custom 2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F529A05C-9967-417B-A795-0EE2DA56A977}" vid="{B371D623-29EC-4410-98F2-D4F69349AE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732F72-BAE4-4D8F-B5A8-4D4D584BF69E}">
  <ds:schemaRefs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B8FDF75-6DB0-420B-9CE9-4E2094004A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531C3B7-F137-4B62-A714-55F90281BD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Looks like, sounds like</Template>
  <TotalTime>0</TotalTime>
  <Words>507</Words>
  <Application>Microsoft Macintosh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Candara</vt:lpstr>
      <vt:lpstr>Wingdings</vt:lpstr>
      <vt:lpstr>Wingdings 2</vt:lpstr>
      <vt:lpstr>Dividend</vt:lpstr>
      <vt:lpstr>GCSE DRAMA​</vt:lpstr>
      <vt:lpstr>OVERVIEW OF UNITS​</vt:lpstr>
      <vt:lpstr>Component 1  ​ DEVISING THEATRE – 40%​</vt:lpstr>
      <vt:lpstr>Component 2​ TEXT FOR PERFORMANCE – 20%​</vt:lpstr>
      <vt:lpstr>Component 3 ​ THEATRE MAKERS IN PRACTICE – 40%​</vt:lpstr>
      <vt:lpstr>Final thoughts…​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Yr9 assembly</dc:title>
  <dc:creator/>
  <cp:lastModifiedBy/>
  <cp:revision>511</cp:revision>
  <dcterms:created xsi:type="dcterms:W3CDTF">2020-09-01T12:19:33Z</dcterms:created>
  <dcterms:modified xsi:type="dcterms:W3CDTF">2021-01-11T17:28:55Z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