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6"/>
  </p:notesMasterIdLst>
  <p:handoutMasterIdLst>
    <p:handoutMasterId r:id="rId17"/>
  </p:handoutMasterIdLst>
  <p:sldIdLst>
    <p:sldId id="257" r:id="rId5"/>
    <p:sldId id="262" r:id="rId6"/>
    <p:sldId id="263" r:id="rId7"/>
    <p:sldId id="264" r:id="rId8"/>
    <p:sldId id="265" r:id="rId9"/>
    <p:sldId id="266" r:id="rId10"/>
    <p:sldId id="261" r:id="rId11"/>
    <p:sldId id="268"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1F"/>
    <a:srgbClr val="903163"/>
    <a:srgbClr val="E1E1E1"/>
    <a:srgbClr val="AA2C7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DD1FD-CF65-E658-E24A-BFF26B226317}" v="814" dt="2020-11-17T21:39:29.829"/>
    <p1510:client id="{4C533386-4F5B-9ED8-015D-01718F7D2C58}" v="296" dt="2020-11-17T21:47:19.055"/>
    <p1510:client id="{9C26B5DE-C5FE-DF2D-796F-C91470BD50E7}" v="744" dt="2020-10-06T08:44:48.141"/>
    <p1510:client id="{63D5B833-FD24-F498-F59F-71E7BE01AEDA}" v="578" dt="2020-09-29T19:48:41.306"/>
    <p1510:client id="{770D1774-004A-C91A-A356-591359F63DB2}" v="75" dt="2020-10-06T08:46:14.590"/>
    <p1510:client id="{AC3D3207-65BA-96BA-6FCF-2D2027AFDEA9}" v="441" dt="2020-09-30T06:58:27.663"/>
    <p1510:client id="{BCE4D616-E950-4C02-4552-32AF98BCCFCD}" v="172" dt="2020-09-30T06:59:55.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4" d="100"/>
          <a:sy n="74" d="100"/>
        </p:scale>
        <p:origin x="376" y="-84"/>
      </p:cViewPr>
      <p:guideLst/>
    </p:cSldViewPr>
  </p:slideViewPr>
  <p:notesTextViewPr>
    <p:cViewPr>
      <p:scale>
        <a:sx n="1" d="1"/>
        <a:sy n="1" d="1"/>
      </p:scale>
      <p:origin x="0" y="0"/>
    </p:cViewPr>
  </p:notesTextViewPr>
  <p:sorterViewPr>
    <p:cViewPr>
      <p:scale>
        <a:sx n="100" d="100"/>
        <a:sy n="100" d="100"/>
      </p:scale>
      <p:origin x="0" y="-2676"/>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B538F6-AC32-4C48-A241-2C319D94E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2BACE3-EC2D-4898-B64D-08C196DE61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4D88D5-0AB9-479B-891B-76FAA2CC9968}" type="datetimeFigureOut">
              <a:rPr lang="en-US" smtClean="0"/>
              <a:t>1/6/2021</a:t>
            </a:fld>
            <a:endParaRPr lang="en-US" dirty="0"/>
          </a:p>
        </p:txBody>
      </p:sp>
      <p:sp>
        <p:nvSpPr>
          <p:cNvPr id="4" name="Footer Placeholder 3">
            <a:extLst>
              <a:ext uri="{FF2B5EF4-FFF2-40B4-BE49-F238E27FC236}">
                <a16:creationId xmlns:a16="http://schemas.microsoft.com/office/drawing/2014/main" id="{AF7CC0CC-D9A9-4658-833D-7168A941E9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66B70F4-8768-4C94-98DC-BDBE0D5884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20114-DE68-48DB-98CA-3A246173CE7D}" type="slidenum">
              <a:rPr lang="en-US" smtClean="0"/>
              <a:t>‹#›</a:t>
            </a:fld>
            <a:endParaRPr lang="en-US" dirty="0"/>
          </a:p>
        </p:txBody>
      </p:sp>
    </p:spTree>
    <p:extLst>
      <p:ext uri="{BB962C8B-B14F-4D97-AF65-F5344CB8AC3E}">
        <p14:creationId xmlns:p14="http://schemas.microsoft.com/office/powerpoint/2010/main" val="307163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dirty="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I be interested in Business Studies?</a:t>
            </a:r>
            <a:endParaRPr lang="en-GB" dirty="0"/>
          </a:p>
        </p:txBody>
      </p:sp>
      <p:sp>
        <p:nvSpPr>
          <p:cNvPr id="4" name="Slide Number Placeholder 3"/>
          <p:cNvSpPr>
            <a:spLocks noGrp="1"/>
          </p:cNvSpPr>
          <p:nvPr>
            <p:ph type="sldNum" sz="quarter" idx="5"/>
          </p:nvPr>
        </p:nvSpPr>
        <p:spPr/>
        <p:txBody>
          <a:bodyPr/>
          <a:lstStyle/>
          <a:p>
            <a:fld id="{012E1C88-3939-4832-BAAB-091D6FA96EB5}" type="slidenum">
              <a:rPr lang="en-US" smtClean="0"/>
              <a:t>1</a:t>
            </a:fld>
            <a:endParaRPr lang="en-US" dirty="0"/>
          </a:p>
        </p:txBody>
      </p:sp>
    </p:spTree>
    <p:extLst>
      <p:ext uri="{BB962C8B-B14F-4D97-AF65-F5344CB8AC3E}">
        <p14:creationId xmlns:p14="http://schemas.microsoft.com/office/powerpoint/2010/main" val="16173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9226" y="1020431"/>
            <a:ext cx="10993549" cy="1475013"/>
          </a:xfrm>
          <a:effectLst/>
        </p:spPr>
        <p:txBody>
          <a:bodyPr anchor="ctr" anchorCtr="0">
            <a:normAutofit/>
          </a:bodyPr>
          <a:lstStyle>
            <a:lvl1pPr algn="ctr">
              <a:defRPr sz="5400">
                <a:solidFill>
                  <a:schemeClr val="accent1"/>
                </a:solidFill>
              </a:defRPr>
            </a:lvl1pPr>
          </a:lstStyle>
          <a:p>
            <a:r>
              <a:rPr lang="en-US" noProof="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77D86AA0-B889-4FC0-8908-A1A591CF11C0}" type="datetime8">
              <a:rPr lang="en-US" noProof="0" smtClean="0"/>
              <a:pPr/>
              <a:t>1/5/2021 3:56 PM</a:t>
            </a:fld>
            <a:endParaRPr lang="en-US" noProof="0"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a:t>Click to edit Master title style</a:t>
            </a:r>
          </a:p>
        </p:txBody>
      </p:sp>
      <p:sp>
        <p:nvSpPr>
          <p:cNvPr id="3" name="Content Placeholder 2"/>
          <p:cNvSpPr>
            <a:spLocks noGrp="1"/>
          </p:cNvSpPr>
          <p:nvPr>
            <p:ph idx="1"/>
          </p:nvPr>
        </p:nvSpPr>
        <p:spPr>
          <a:xfrm>
            <a:off x="447816" y="601200"/>
            <a:ext cx="11292840" cy="4204800"/>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99E538E-6783-48BF-9DAA-8D73DA1DF735}" type="datetime8">
              <a:rPr lang="en-US" noProof="0" smtClean="0"/>
              <a:pPr/>
              <a:t>1/5/2021 3:56 PM</a:t>
            </a:fld>
            <a:endParaRPr lang="en-US" noProof="0"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6DE2CD03-0ACB-4458-BBFE-1F9AEE665C1A}" type="datetime8">
              <a:rPr lang="en-US" noProof="0" smtClean="0"/>
              <a:t>1/5/2021 3:56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6921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1/5/2021 3:56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254665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95292" y="773724"/>
            <a:ext cx="5315516" cy="4958862"/>
          </a:xfrm>
        </p:spPr>
        <p:txBody>
          <a:bodyPr anchor="ctr" anchorCtr="0"/>
          <a:lstStyle>
            <a:lvl1pPr>
              <a:defRPr>
                <a:solidFill>
                  <a:schemeClr val="accent1"/>
                </a:solidFill>
              </a:defRPr>
            </a:lvl1pPr>
          </a:lstStyle>
          <a:p>
            <a:r>
              <a:rPr lang="en-US" noProof="0"/>
              <a:t>Click to edit Master title style</a:t>
            </a:r>
          </a:p>
        </p:txBody>
      </p:sp>
      <p:sp>
        <p:nvSpPr>
          <p:cNvPr id="3" name="Content Placeholder 2"/>
          <p:cNvSpPr>
            <a:spLocks noGrp="1"/>
          </p:cNvSpPr>
          <p:nvPr>
            <p:ph idx="1"/>
          </p:nvPr>
        </p:nvSpPr>
        <p:spPr>
          <a:xfrm>
            <a:off x="581192" y="773724"/>
            <a:ext cx="5388785"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35304F6-55F4-45F8-BBB4-727BFFEADAA0}" type="datetime8">
              <a:rPr lang="en-US" noProof="0" smtClean="0"/>
              <a:t>1/5/2021 3:56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B20C59B-4134-42ED-BEFA-FCBF7FC8D035}" type="datetime8">
              <a:rPr lang="en-US" noProof="0" smtClean="0"/>
              <a:pPr/>
              <a:t>1/5/2021 3:56 PM</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1/5/2021 3:56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67739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8119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1/5/2021 3:56 PM</a:t>
            </a:fld>
            <a:endParaRPr lang="en-US" noProof="0" dirty="0"/>
          </a:p>
        </p:txBody>
      </p:sp>
      <p:sp>
        <p:nvSpPr>
          <p:cNvPr id="8" name="Footer Placeholder 7"/>
          <p:cNvSpPr>
            <a:spLocks noGrp="1"/>
          </p:cNvSpPr>
          <p:nvPr>
            <p:ph type="ftr" sz="quarter" idx="11"/>
          </p:nvPr>
        </p:nvSpPr>
        <p:spPr>
          <a:xfrm>
            <a:off x="581192" y="5951811"/>
            <a:ext cx="6917210" cy="365125"/>
          </a:xfrm>
        </p:spPr>
        <p:txBody>
          <a:bodyPr/>
          <a:lstStyle>
            <a:lvl1pPr>
              <a:defRPr>
                <a:solidFill>
                  <a:srgbClr val="903163"/>
                </a:solidFill>
              </a:defRPr>
            </a:lvl1pPr>
          </a:lstStyle>
          <a:p>
            <a:r>
              <a:rPr lang="en-US" noProof="0" dirty="0"/>
              <a:t>ADD A FOOTER</a:t>
            </a:r>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8145430"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440041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8241852"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449683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581193" y="2250892"/>
            <a:ext cx="5393102" cy="536005"/>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17707" y="2250892"/>
            <a:ext cx="5393102" cy="553373"/>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1/5/2021 3:56 PM</a:t>
            </a:fld>
            <a:endParaRPr lang="en-US" noProof="0" dirty="0"/>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noProof="0" smtClean="0"/>
              <a:t>1/5/2021 3:56 PM</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1/5/2021 3:56 PM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1/5/2021 3:56 PM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media10.m4a"/><Relationship Id="rId7" Type="http://schemas.openxmlformats.org/officeDocument/2006/relationships/image" Target="../media/image19.jpeg"/><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hyperlink" Target="mailto:garethandrews-jones@desborough-college.net" TargetMode="External"/><Relationship Id="rId4" Type="http://schemas.openxmlformats.org/officeDocument/2006/relationships/hyperlink" Target="https://www.aqa.org.uk/subjects/business/gcse/business-8132/specification-at-a-glance"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8.m4a"/><Relationship Id="rId7" Type="http://schemas.openxmlformats.org/officeDocument/2006/relationships/image" Target="../media/image14.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1CF94250-8D97-401F-A36C-5B5DB39DDD59}"/>
              </a:ext>
            </a:extLst>
          </p:cNvPr>
          <p:cNvSpPr>
            <a:spLocks noGrp="1"/>
          </p:cNvSpPr>
          <p:nvPr>
            <p:ph type="ctrTitle"/>
          </p:nvPr>
        </p:nvSpPr>
        <p:spPr/>
        <p:txBody>
          <a:bodyPr/>
          <a:lstStyle/>
          <a:p>
            <a:r>
              <a:rPr lang="en-US" b="1" dirty="0"/>
              <a:t>BUSINESS STUDIES GCSE</a:t>
            </a:r>
          </a:p>
        </p:txBody>
      </p:sp>
      <p:sp>
        <p:nvSpPr>
          <p:cNvPr id="3" name="Subtitle 2" descr="subtitle">
            <a:extLst>
              <a:ext uri="{FF2B5EF4-FFF2-40B4-BE49-F238E27FC236}">
                <a16:creationId xmlns:a16="http://schemas.microsoft.com/office/drawing/2014/main" id="{6D55F7CC-C3DE-41F7-8BE1-39A9489FC047}"/>
              </a:ext>
            </a:extLst>
          </p:cNvPr>
          <p:cNvSpPr>
            <a:spLocks noGrp="1"/>
          </p:cNvSpPr>
          <p:nvPr>
            <p:ph type="subTitle" idx="1"/>
          </p:nvPr>
        </p:nvSpPr>
        <p:spPr/>
        <p:txBody>
          <a:bodyPr/>
          <a:lstStyle/>
          <a:p>
            <a:r>
              <a:rPr lang="en-US" dirty="0"/>
              <a:t>BUSINESS IN THE REAL WORLD</a:t>
            </a:r>
          </a:p>
        </p:txBody>
      </p:sp>
      <p:pic>
        <p:nvPicPr>
          <p:cNvPr id="5" name="Picture 4"/>
          <p:cNvPicPr>
            <a:picLocks noChangeAspect="1"/>
          </p:cNvPicPr>
          <p:nvPr/>
        </p:nvPicPr>
        <p:blipFill>
          <a:blip r:embed="rId6"/>
          <a:stretch>
            <a:fillRect/>
          </a:stretch>
        </p:blipFill>
        <p:spPr>
          <a:xfrm>
            <a:off x="4753992" y="3416072"/>
            <a:ext cx="2647950" cy="1724025"/>
          </a:xfrm>
          <a:prstGeom prst="rect">
            <a:avLst/>
          </a:prstGeom>
        </p:spPr>
      </p:pic>
      <p:pic>
        <p:nvPicPr>
          <p:cNvPr id="6" name="Picture 5"/>
          <p:cNvPicPr>
            <a:picLocks noChangeAspect="1"/>
          </p:cNvPicPr>
          <p:nvPr/>
        </p:nvPicPr>
        <p:blipFill>
          <a:blip r:embed="rId7"/>
          <a:stretch>
            <a:fillRect/>
          </a:stretch>
        </p:blipFill>
        <p:spPr>
          <a:xfrm>
            <a:off x="741181" y="4895306"/>
            <a:ext cx="1095375" cy="1143000"/>
          </a:xfrm>
          <a:prstGeom prst="rect">
            <a:avLst/>
          </a:prstGeom>
        </p:spPr>
      </p:pic>
      <p:pic>
        <p:nvPicPr>
          <p:cNvPr id="7" name="Picture 6"/>
          <p:cNvPicPr>
            <a:picLocks noChangeAspect="1"/>
          </p:cNvPicPr>
          <p:nvPr/>
        </p:nvPicPr>
        <p:blipFill>
          <a:blip r:embed="rId7"/>
          <a:stretch>
            <a:fillRect/>
          </a:stretch>
        </p:blipFill>
        <p:spPr>
          <a:xfrm>
            <a:off x="10409696" y="4895306"/>
            <a:ext cx="1095375" cy="1143000"/>
          </a:xfrm>
          <a:prstGeom prst="rect">
            <a:avLst/>
          </a:prstGeom>
        </p:spPr>
      </p:pic>
      <p:pic>
        <p:nvPicPr>
          <p:cNvPr id="4" name="Audio 3">
            <a:hlinkClick r:id="" action="ppaction://media"/>
            <a:extLst>
              <a:ext uri="{FF2B5EF4-FFF2-40B4-BE49-F238E27FC236}">
                <a16:creationId xmlns:a16="http://schemas.microsoft.com/office/drawing/2014/main" id="{324804BE-F8FD-44E4-BB4F-45090D02DBE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394075835"/>
      </p:ext>
    </p:extLst>
  </p:cSld>
  <p:clrMapOvr>
    <a:masterClrMapping/>
  </p:clrMapOvr>
  <mc:AlternateContent xmlns:mc="http://schemas.openxmlformats.org/markup-compatibility/2006">
    <mc:Choice xmlns:p14="http://schemas.microsoft.com/office/powerpoint/2010/main" Requires="p14">
      <p:transition spd="slow" p14:dur="2000" advTm="34084"/>
    </mc:Choice>
    <mc:Fallback>
      <p:transition spd="slow" advTm="34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8582E-7FBF-4894-AB69-42BFF5B09781}"/>
              </a:ext>
            </a:extLst>
          </p:cNvPr>
          <p:cNvSpPr>
            <a:spLocks noGrp="1"/>
          </p:cNvSpPr>
          <p:nvPr>
            <p:ph idx="1"/>
          </p:nvPr>
        </p:nvSpPr>
        <p:spPr/>
        <p:txBody>
          <a:bodyPr/>
          <a:lstStyle/>
          <a:p>
            <a:r>
              <a:rPr lang="en-US" dirty="0"/>
              <a:t>Academically, it will help you towards Business Studies A-Level or BTEC in 6</a:t>
            </a:r>
            <a:r>
              <a:rPr lang="en-US" baseline="30000" dirty="0"/>
              <a:t>th</a:t>
            </a:r>
            <a:r>
              <a:rPr lang="en-US" dirty="0"/>
              <a:t> Form and maybe even a Business Degree at University, but also….</a:t>
            </a:r>
          </a:p>
          <a:p>
            <a:endParaRPr lang="en-US" dirty="0"/>
          </a:p>
          <a:p>
            <a:r>
              <a:rPr lang="en-US" dirty="0"/>
              <a:t>Business Studies is about real life! How things are made, why Lidl is cheaper than Waitrose, why businesses sponsor football clubs, why great customer service helps a business succeed and why bad customer service can ruin things, what motivates people, how technology is changing the world and how important it is for people and companies to behave ethically and consider their impact on the environment. It should also help with getting a job, budgeting, planning, or even starting your own business!</a:t>
            </a:r>
            <a:endParaRPr lang="en-GB" dirty="0"/>
          </a:p>
        </p:txBody>
      </p:sp>
      <p:sp>
        <p:nvSpPr>
          <p:cNvPr id="3" name="Title 2">
            <a:extLst>
              <a:ext uri="{FF2B5EF4-FFF2-40B4-BE49-F238E27FC236}">
                <a16:creationId xmlns:a16="http://schemas.microsoft.com/office/drawing/2014/main" id="{441B76AE-E623-43F2-AD7B-678955BA79A4}"/>
              </a:ext>
            </a:extLst>
          </p:cNvPr>
          <p:cNvSpPr>
            <a:spLocks noGrp="1"/>
          </p:cNvSpPr>
          <p:nvPr>
            <p:ph type="title"/>
          </p:nvPr>
        </p:nvSpPr>
        <p:spPr/>
        <p:txBody>
          <a:bodyPr/>
          <a:lstStyle/>
          <a:p>
            <a:r>
              <a:rPr lang="en-US" dirty="0"/>
              <a:t>How will it help me?</a:t>
            </a:r>
            <a:endParaRPr lang="en-GB" dirty="0"/>
          </a:p>
        </p:txBody>
      </p:sp>
      <p:pic>
        <p:nvPicPr>
          <p:cNvPr id="7170" name="Picture 2" descr="File:Lidl-Logo.svg - Wikimedia Commons">
            <a:extLst>
              <a:ext uri="{FF2B5EF4-FFF2-40B4-BE49-F238E27FC236}">
                <a16:creationId xmlns:a16="http://schemas.microsoft.com/office/drawing/2014/main" id="{87C1C7AB-2D78-4AFE-A7D7-6128AFC4A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12" y="5043603"/>
            <a:ext cx="1630392" cy="16303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aitrose logo and symbol, meaning, history, PNG">
            <a:extLst>
              <a:ext uri="{FF2B5EF4-FFF2-40B4-BE49-F238E27FC236}">
                <a16:creationId xmlns:a16="http://schemas.microsoft.com/office/drawing/2014/main" id="{1F7CD89A-96D7-40D5-9317-ECC903A7D4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521" y="5450289"/>
            <a:ext cx="2262984" cy="7693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op tips for negotiating football kit sponsorship deals (incl.  considerations when working with betting companies) - LawInSport">
            <a:extLst>
              <a:ext uri="{FF2B5EF4-FFF2-40B4-BE49-F238E27FC236}">
                <a16:creationId xmlns:a16="http://schemas.microsoft.com/office/drawing/2014/main" id="{4CE5EB23-C6ED-4E7B-A1DA-602BAAF14A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5617" y="4830997"/>
            <a:ext cx="3921442" cy="180822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Virgin-atlantic-logo - The PCA">
            <a:extLst>
              <a:ext uri="{FF2B5EF4-FFF2-40B4-BE49-F238E27FC236}">
                <a16:creationId xmlns:a16="http://schemas.microsoft.com/office/drawing/2014/main" id="{1F3BAB7D-90F8-4546-B0F2-44DF348D7F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5231" y="5138529"/>
            <a:ext cx="1989052" cy="124315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nnocent – 100% pure fruit smoothies, orange juice, kids smoothies and  tasty veg pots">
            <a:extLst>
              <a:ext uri="{FF2B5EF4-FFF2-40B4-BE49-F238E27FC236}">
                <a16:creationId xmlns:a16="http://schemas.microsoft.com/office/drawing/2014/main" id="{453496AD-B548-4011-82D4-247CEC462C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62455" y="5305045"/>
            <a:ext cx="1774568" cy="93164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B6123834-0DCC-4AB8-859D-684B8352C7E5}"/>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34205212"/>
      </p:ext>
    </p:extLst>
  </p:cSld>
  <p:clrMapOvr>
    <a:masterClrMapping/>
  </p:clrMapOvr>
  <mc:AlternateContent xmlns:mc="http://schemas.openxmlformats.org/markup-compatibility/2006">
    <mc:Choice xmlns:p14="http://schemas.microsoft.com/office/powerpoint/2010/main" Requires="p14">
      <p:transition spd="slow" p14:dur="2000" advTm="69790"/>
    </mc:Choice>
    <mc:Fallback>
      <p:transition spd="slow" advTm="69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2EDE9-51CB-4CEE-A270-4A7A4FA12631}"/>
              </a:ext>
            </a:extLst>
          </p:cNvPr>
          <p:cNvSpPr>
            <a:spLocks noGrp="1"/>
          </p:cNvSpPr>
          <p:nvPr>
            <p:ph idx="1"/>
          </p:nvPr>
        </p:nvSpPr>
        <p:spPr/>
        <p:txBody>
          <a:bodyPr/>
          <a:lstStyle/>
          <a:p>
            <a:r>
              <a:rPr lang="en-US" dirty="0"/>
              <a:t>Online for specification: </a:t>
            </a:r>
            <a:r>
              <a:rPr lang="en-US" dirty="0">
                <a:hlinkClick r:id="rId4"/>
              </a:rPr>
              <a:t>https://www.aqa.org.uk/subjects/business/gcse/business-8132/specification-at-a-glance</a:t>
            </a:r>
            <a:endParaRPr lang="en-US" dirty="0"/>
          </a:p>
          <a:p>
            <a:r>
              <a:rPr lang="en-US" dirty="0"/>
              <a:t>Or contact </a:t>
            </a:r>
            <a:r>
              <a:rPr lang="en-US" dirty="0" err="1"/>
              <a:t>Mr</a:t>
            </a:r>
            <a:r>
              <a:rPr lang="en-US" dirty="0"/>
              <a:t> Andrews-Jones </a:t>
            </a:r>
            <a:r>
              <a:rPr lang="en-US" dirty="0">
                <a:hlinkClick r:id="rId5"/>
              </a:rPr>
              <a:t>garethandrews-jones@desborough-college.net</a:t>
            </a:r>
            <a:r>
              <a:rPr lang="en-US" dirty="0"/>
              <a:t> </a:t>
            </a:r>
          </a:p>
          <a:p>
            <a:endParaRPr lang="en-US" dirty="0"/>
          </a:p>
          <a:p>
            <a:r>
              <a:rPr lang="en-US" dirty="0"/>
              <a:t>We look forward to welcoming you to Business Studies in Year 10!</a:t>
            </a:r>
            <a:endParaRPr lang="en-GB" dirty="0"/>
          </a:p>
        </p:txBody>
      </p:sp>
      <p:sp>
        <p:nvSpPr>
          <p:cNvPr id="3" name="Title 2">
            <a:extLst>
              <a:ext uri="{FF2B5EF4-FFF2-40B4-BE49-F238E27FC236}">
                <a16:creationId xmlns:a16="http://schemas.microsoft.com/office/drawing/2014/main" id="{4B49A5BB-6D75-4F62-8E4A-B0698443BE32}"/>
              </a:ext>
            </a:extLst>
          </p:cNvPr>
          <p:cNvSpPr>
            <a:spLocks noGrp="1"/>
          </p:cNvSpPr>
          <p:nvPr>
            <p:ph type="title"/>
          </p:nvPr>
        </p:nvSpPr>
        <p:spPr/>
        <p:txBody>
          <a:bodyPr/>
          <a:lstStyle/>
          <a:p>
            <a:r>
              <a:rPr lang="en-US" dirty="0"/>
              <a:t>How can I find out more?</a:t>
            </a:r>
            <a:endParaRPr lang="en-GB" dirty="0"/>
          </a:p>
        </p:txBody>
      </p:sp>
      <p:pic>
        <p:nvPicPr>
          <p:cNvPr id="4" name="Audio 3">
            <a:hlinkClick r:id="" action="ppaction://media"/>
            <a:extLst>
              <a:ext uri="{FF2B5EF4-FFF2-40B4-BE49-F238E27FC236}">
                <a16:creationId xmlns:a16="http://schemas.microsoft.com/office/drawing/2014/main" id="{1B61A890-93E5-49D9-B52E-45572C85D2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89259610"/>
      </p:ext>
    </p:extLst>
  </p:cSld>
  <p:clrMapOvr>
    <a:masterClrMapping/>
  </p:clrMapOvr>
  <mc:AlternateContent xmlns:mc="http://schemas.openxmlformats.org/markup-compatibility/2006">
    <mc:Choice xmlns:p14="http://schemas.microsoft.com/office/powerpoint/2010/main" Requires="p14">
      <p:transition spd="slow" p14:dur="2000" advTm="22297"/>
    </mc:Choice>
    <mc:Fallback>
      <p:transition spd="slow" advTm="22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65BFF9-B040-4696-A20B-128DBB99E4E1}"/>
              </a:ext>
            </a:extLst>
          </p:cNvPr>
          <p:cNvSpPr>
            <a:spLocks noGrp="1"/>
          </p:cNvSpPr>
          <p:nvPr>
            <p:ph idx="1"/>
          </p:nvPr>
        </p:nvSpPr>
        <p:spPr/>
        <p:txBody>
          <a:bodyPr/>
          <a:lstStyle/>
          <a:p>
            <a:r>
              <a:rPr lang="en-US" dirty="0"/>
              <a:t>Why some people prefer X-Box and some people prefer PlayStation?</a:t>
            </a:r>
            <a:endParaRPr lang="en-GB" dirty="0"/>
          </a:p>
        </p:txBody>
      </p:sp>
      <p:sp>
        <p:nvSpPr>
          <p:cNvPr id="3" name="Title 2">
            <a:extLst>
              <a:ext uri="{FF2B5EF4-FFF2-40B4-BE49-F238E27FC236}">
                <a16:creationId xmlns:a16="http://schemas.microsoft.com/office/drawing/2014/main" id="{0DD28240-B3E9-432E-8EC3-14D073506645}"/>
              </a:ext>
            </a:extLst>
          </p:cNvPr>
          <p:cNvSpPr>
            <a:spLocks noGrp="1"/>
          </p:cNvSpPr>
          <p:nvPr>
            <p:ph type="title"/>
          </p:nvPr>
        </p:nvSpPr>
        <p:spPr/>
        <p:txBody>
          <a:bodyPr/>
          <a:lstStyle/>
          <a:p>
            <a:r>
              <a:rPr lang="en-US" dirty="0"/>
              <a:t>Have you ever wondered…</a:t>
            </a:r>
            <a:endParaRPr lang="en-GB" dirty="0"/>
          </a:p>
        </p:txBody>
      </p:sp>
      <p:pic>
        <p:nvPicPr>
          <p:cNvPr id="1026" name="Picture 2" descr="Xbox logo and symbol, meaning, history, PNG">
            <a:extLst>
              <a:ext uri="{FF2B5EF4-FFF2-40B4-BE49-F238E27FC236}">
                <a16:creationId xmlns:a16="http://schemas.microsoft.com/office/drawing/2014/main" id="{C8705CE3-CABB-419C-9E4D-42D61163D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602" y="3351857"/>
            <a:ext cx="4210640" cy="2379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yStation 5 logo revealed as PS4 surpasses 106 million systems sold |  VentureBeat">
            <a:extLst>
              <a:ext uri="{FF2B5EF4-FFF2-40B4-BE49-F238E27FC236}">
                <a16:creationId xmlns:a16="http://schemas.microsoft.com/office/drawing/2014/main" id="{57C8CA3C-5392-4AD2-A71A-408B40652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157" y="3371340"/>
            <a:ext cx="4126570" cy="232119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6C35D2DC-3AF1-4D90-AEC3-E970731C62A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4192124583"/>
      </p:ext>
    </p:extLst>
  </p:cSld>
  <p:clrMapOvr>
    <a:masterClrMapping/>
  </p:clrMapOvr>
  <mc:AlternateContent xmlns:mc="http://schemas.openxmlformats.org/markup-compatibility/2006">
    <mc:Choice xmlns:p14="http://schemas.microsoft.com/office/powerpoint/2010/main" Requires="p14">
      <p:transition spd="slow" p14:dur="2000" advTm="11259"/>
    </mc:Choice>
    <mc:Fallback>
      <p:transition spd="slow" advTm="11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65BFF9-B040-4696-A20B-128DBB99E4E1}"/>
              </a:ext>
            </a:extLst>
          </p:cNvPr>
          <p:cNvSpPr>
            <a:spLocks noGrp="1"/>
          </p:cNvSpPr>
          <p:nvPr>
            <p:ph idx="1"/>
          </p:nvPr>
        </p:nvSpPr>
        <p:spPr/>
        <p:txBody>
          <a:bodyPr/>
          <a:lstStyle/>
          <a:p>
            <a:r>
              <a:rPr lang="en-US" dirty="0"/>
              <a:t>Why Red Bull gives you wings or Meerkats should sell insurance?</a:t>
            </a:r>
            <a:endParaRPr lang="en-GB" dirty="0"/>
          </a:p>
        </p:txBody>
      </p:sp>
      <p:sp>
        <p:nvSpPr>
          <p:cNvPr id="3" name="Title 2">
            <a:extLst>
              <a:ext uri="{FF2B5EF4-FFF2-40B4-BE49-F238E27FC236}">
                <a16:creationId xmlns:a16="http://schemas.microsoft.com/office/drawing/2014/main" id="{0DD28240-B3E9-432E-8EC3-14D073506645}"/>
              </a:ext>
            </a:extLst>
          </p:cNvPr>
          <p:cNvSpPr>
            <a:spLocks noGrp="1"/>
          </p:cNvSpPr>
          <p:nvPr>
            <p:ph type="title"/>
          </p:nvPr>
        </p:nvSpPr>
        <p:spPr/>
        <p:txBody>
          <a:bodyPr/>
          <a:lstStyle/>
          <a:p>
            <a:r>
              <a:rPr lang="en-US" dirty="0"/>
              <a:t>Have you ever wondered…</a:t>
            </a:r>
            <a:endParaRPr lang="en-GB" dirty="0"/>
          </a:p>
        </p:txBody>
      </p:sp>
      <p:pic>
        <p:nvPicPr>
          <p:cNvPr id="2050" name="Picture 2" descr="History of All Logos: All Red Bull Logos | Bull logo, Red logo design, Red  bull">
            <a:extLst>
              <a:ext uri="{FF2B5EF4-FFF2-40B4-BE49-F238E27FC236}">
                <a16:creationId xmlns:a16="http://schemas.microsoft.com/office/drawing/2014/main" id="{4BCDFE73-D0C3-4B7C-84DF-7CABF4C6E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270" y="3322951"/>
            <a:ext cx="2997722" cy="2248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are The Meerkat - Home | Facebook">
            <a:extLst>
              <a:ext uri="{FF2B5EF4-FFF2-40B4-BE49-F238E27FC236}">
                <a16:creationId xmlns:a16="http://schemas.microsoft.com/office/drawing/2014/main" id="{A977B7A1-D64F-4FB6-A58B-64B37335B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699" y="3381597"/>
            <a:ext cx="4323762" cy="216870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052FF607-4D35-4E19-835D-FFDAE047020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4101816750"/>
      </p:ext>
    </p:extLst>
  </p:cSld>
  <p:clrMapOvr>
    <a:masterClrMapping/>
  </p:clrMapOvr>
  <mc:AlternateContent xmlns:mc="http://schemas.openxmlformats.org/markup-compatibility/2006">
    <mc:Choice xmlns:p14="http://schemas.microsoft.com/office/powerpoint/2010/main" Requires="p14">
      <p:transition spd="slow" p14:dur="2000" advTm="8257"/>
    </mc:Choice>
    <mc:Fallback>
      <p:transition spd="slow" advTm="8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28240-B3E9-432E-8EC3-14D073506645}"/>
              </a:ext>
            </a:extLst>
          </p:cNvPr>
          <p:cNvSpPr>
            <a:spLocks noGrp="1"/>
          </p:cNvSpPr>
          <p:nvPr>
            <p:ph type="title"/>
          </p:nvPr>
        </p:nvSpPr>
        <p:spPr/>
        <p:txBody>
          <a:bodyPr/>
          <a:lstStyle/>
          <a:p>
            <a:r>
              <a:rPr lang="en-US" dirty="0"/>
              <a:t>Have you ever wondered…</a:t>
            </a:r>
            <a:endParaRPr lang="en-GB" dirty="0"/>
          </a:p>
        </p:txBody>
      </p:sp>
      <p:sp>
        <p:nvSpPr>
          <p:cNvPr id="7" name="Content Placeholder 1">
            <a:extLst>
              <a:ext uri="{FF2B5EF4-FFF2-40B4-BE49-F238E27FC236}">
                <a16:creationId xmlns:a16="http://schemas.microsoft.com/office/drawing/2014/main" id="{DE58EC98-3059-4451-923C-7D34048E06ED}"/>
              </a:ext>
            </a:extLst>
          </p:cNvPr>
          <p:cNvSpPr txBox="1">
            <a:spLocks/>
          </p:cNvSpPr>
          <p:nvPr/>
        </p:nvSpPr>
        <p:spPr>
          <a:xfrm>
            <a:off x="581191" y="2291702"/>
            <a:ext cx="11029615" cy="3678303"/>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How Heinz make 4 ½ MILLION cans of Baked Beans every day, or how a £2.8 BILLION superyacht is made?</a:t>
            </a:r>
            <a:endParaRPr lang="en-GB" dirty="0"/>
          </a:p>
        </p:txBody>
      </p:sp>
      <p:pic>
        <p:nvPicPr>
          <p:cNvPr id="8" name="Picture 2" descr="Heinz | Baked Beanz">
            <a:extLst>
              <a:ext uri="{FF2B5EF4-FFF2-40B4-BE49-F238E27FC236}">
                <a16:creationId xmlns:a16="http://schemas.microsoft.com/office/drawing/2014/main" id="{17F262F9-A596-4328-A903-686EB4E5A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463" y="3224831"/>
            <a:ext cx="3270236" cy="32702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uart Hughes The HISTORY SUPREME - Stuart Hughes">
            <a:extLst>
              <a:ext uri="{FF2B5EF4-FFF2-40B4-BE49-F238E27FC236}">
                <a16:creationId xmlns:a16="http://schemas.microsoft.com/office/drawing/2014/main" id="{6D688748-15F8-4820-AB32-0EE5C63E2D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826" y="3539771"/>
            <a:ext cx="4161820" cy="2568804"/>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DAC292C3-8007-4A8F-8CFE-BBB2EA6DEDD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993797403"/>
      </p:ext>
    </p:extLst>
  </p:cSld>
  <p:clrMapOvr>
    <a:masterClrMapping/>
  </p:clrMapOvr>
  <mc:AlternateContent xmlns:mc="http://schemas.openxmlformats.org/markup-compatibility/2006">
    <mc:Choice xmlns:p14="http://schemas.microsoft.com/office/powerpoint/2010/main" Requires="p14">
      <p:transition spd="slow" p14:dur="2000" advTm="15737"/>
    </mc:Choice>
    <mc:Fallback>
      <p:transition spd="slow" advTm="15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28240-B3E9-432E-8EC3-14D073506645}"/>
              </a:ext>
            </a:extLst>
          </p:cNvPr>
          <p:cNvSpPr>
            <a:spLocks noGrp="1"/>
          </p:cNvSpPr>
          <p:nvPr>
            <p:ph type="title"/>
          </p:nvPr>
        </p:nvSpPr>
        <p:spPr/>
        <p:txBody>
          <a:bodyPr/>
          <a:lstStyle/>
          <a:p>
            <a:r>
              <a:rPr lang="en-US" dirty="0"/>
              <a:t>Have you ever wondered…</a:t>
            </a:r>
            <a:endParaRPr lang="en-GB" dirty="0"/>
          </a:p>
        </p:txBody>
      </p:sp>
      <p:sp>
        <p:nvSpPr>
          <p:cNvPr id="7" name="Content Placeholder 1">
            <a:extLst>
              <a:ext uri="{FF2B5EF4-FFF2-40B4-BE49-F238E27FC236}">
                <a16:creationId xmlns:a16="http://schemas.microsoft.com/office/drawing/2014/main" id="{DE58EC98-3059-4451-923C-7D34048E06ED}"/>
              </a:ext>
            </a:extLst>
          </p:cNvPr>
          <p:cNvSpPr txBox="1">
            <a:spLocks/>
          </p:cNvSpPr>
          <p:nvPr/>
        </p:nvSpPr>
        <p:spPr>
          <a:xfrm>
            <a:off x="581191" y="2291702"/>
            <a:ext cx="11029615" cy="3678303"/>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How Tesla can be valued at $515 Billion, but doesn’t make a profit?!</a:t>
            </a:r>
            <a:endParaRPr lang="en-GB" dirty="0"/>
          </a:p>
        </p:txBody>
      </p:sp>
      <p:pic>
        <p:nvPicPr>
          <p:cNvPr id="4098" name="Picture 2" descr="Download Tesla Logo in SVG Vector or PNG File Format - Logo.wine">
            <a:extLst>
              <a:ext uri="{FF2B5EF4-FFF2-40B4-BE49-F238E27FC236}">
                <a16:creationId xmlns:a16="http://schemas.microsoft.com/office/drawing/2014/main" id="{B7B55806-BF39-4916-8EDD-8D344B92A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021" y="2653651"/>
            <a:ext cx="5945958" cy="396397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BE2BD82A-EA02-4D51-A4AF-0FE909F2E3F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872106062"/>
      </p:ext>
    </p:extLst>
  </p:cSld>
  <p:clrMapOvr>
    <a:masterClrMapping/>
  </p:clrMapOvr>
  <mc:AlternateContent xmlns:mc="http://schemas.openxmlformats.org/markup-compatibility/2006">
    <mc:Choice xmlns:p14="http://schemas.microsoft.com/office/powerpoint/2010/main" Requires="p14">
      <p:transition spd="slow" p14:dur="2000" advTm="13328"/>
    </mc:Choice>
    <mc:Fallback>
      <p:transition spd="slow" advTm="13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28240-B3E9-432E-8EC3-14D073506645}"/>
              </a:ext>
            </a:extLst>
          </p:cNvPr>
          <p:cNvSpPr>
            <a:spLocks noGrp="1"/>
          </p:cNvSpPr>
          <p:nvPr>
            <p:ph type="title"/>
          </p:nvPr>
        </p:nvSpPr>
        <p:spPr/>
        <p:txBody>
          <a:bodyPr/>
          <a:lstStyle/>
          <a:p>
            <a:r>
              <a:rPr lang="en-US" dirty="0"/>
              <a:t>DID YOU KNOW…</a:t>
            </a:r>
            <a:endParaRPr lang="en-GB" dirty="0"/>
          </a:p>
        </p:txBody>
      </p:sp>
      <p:sp>
        <p:nvSpPr>
          <p:cNvPr id="7" name="Content Placeholder 1">
            <a:extLst>
              <a:ext uri="{FF2B5EF4-FFF2-40B4-BE49-F238E27FC236}">
                <a16:creationId xmlns:a16="http://schemas.microsoft.com/office/drawing/2014/main" id="{DE58EC98-3059-4451-923C-7D34048E06ED}"/>
              </a:ext>
            </a:extLst>
          </p:cNvPr>
          <p:cNvSpPr txBox="1">
            <a:spLocks/>
          </p:cNvSpPr>
          <p:nvPr/>
        </p:nvSpPr>
        <p:spPr>
          <a:xfrm>
            <a:off x="581191" y="2291702"/>
            <a:ext cx="11029615" cy="3678303"/>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Peter Jones, star of Dragons’ Den, whose net worth is c. $400 million, went to </a:t>
            </a:r>
            <a:r>
              <a:rPr lang="en-US" dirty="0" err="1"/>
              <a:t>Desborough</a:t>
            </a:r>
            <a:r>
              <a:rPr lang="en-US" dirty="0"/>
              <a:t>?</a:t>
            </a:r>
            <a:endParaRPr lang="en-GB" dirty="0"/>
          </a:p>
        </p:txBody>
      </p:sp>
      <p:pic>
        <p:nvPicPr>
          <p:cNvPr id="5122" name="Picture 2" descr="Dragons' Den star Peter Jones 'considering' Prime Minister bid after Donald  Trump election victory | The Independent | The Independent">
            <a:extLst>
              <a:ext uri="{FF2B5EF4-FFF2-40B4-BE49-F238E27FC236}">
                <a16:creationId xmlns:a16="http://schemas.microsoft.com/office/drawing/2014/main" id="{2C3B7764-7B2C-42A3-992F-2AF9784C1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528" y="2801088"/>
            <a:ext cx="5750944" cy="380922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1E7EFE3D-6922-449E-8A9F-95306AAF67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247034090"/>
      </p:ext>
    </p:extLst>
  </p:cSld>
  <p:clrMapOvr>
    <a:masterClrMapping/>
  </p:clrMapOvr>
  <mc:AlternateContent xmlns:mc="http://schemas.openxmlformats.org/markup-compatibility/2006">
    <mc:Choice xmlns:p14="http://schemas.microsoft.com/office/powerpoint/2010/main" Requires="p14">
      <p:transition spd="slow" p14:dur="2000" advTm="15374"/>
    </mc:Choice>
    <mc:Fallback>
      <p:transition spd="slow" advTm="15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Business in the Real World</a:t>
            </a:r>
          </a:p>
          <a:p>
            <a:pPr lvl="1"/>
            <a:r>
              <a:rPr lang="en-GB" dirty="0"/>
              <a:t>Why people start businesses; Business ownership; Business Plans; Location; Stakeholders; Growth</a:t>
            </a:r>
          </a:p>
          <a:p>
            <a:r>
              <a:rPr lang="en-GB" dirty="0"/>
              <a:t>Influences on Business</a:t>
            </a:r>
          </a:p>
          <a:p>
            <a:pPr lvl="1"/>
            <a:r>
              <a:rPr lang="en-GB" dirty="0"/>
              <a:t>Legislation; Technology; Globalisation; Ethics &amp; the Environment; Economic Climate</a:t>
            </a:r>
          </a:p>
          <a:p>
            <a:r>
              <a:rPr lang="en-GB" dirty="0"/>
              <a:t>Operations</a:t>
            </a:r>
          </a:p>
          <a:p>
            <a:pPr lvl="1"/>
            <a:r>
              <a:rPr lang="en-GB" dirty="0"/>
              <a:t>Production Processes; Procurement; Quality; Customer Service</a:t>
            </a:r>
          </a:p>
          <a:p>
            <a:r>
              <a:rPr lang="en-GB" dirty="0"/>
              <a:t>Human Resources</a:t>
            </a:r>
          </a:p>
          <a:p>
            <a:pPr lvl="1"/>
            <a:r>
              <a:rPr lang="en-GB" dirty="0"/>
              <a:t>Organisational Structure; Recruitment; Motivation; Training</a:t>
            </a:r>
          </a:p>
          <a:p>
            <a:r>
              <a:rPr lang="en-GB" dirty="0"/>
              <a:t>Marketing</a:t>
            </a:r>
          </a:p>
          <a:p>
            <a:pPr lvl="1"/>
            <a:r>
              <a:rPr lang="en-GB" dirty="0"/>
              <a:t>Understanding Customers; Segmentation; Market Research; Marketing Mix</a:t>
            </a:r>
          </a:p>
          <a:p>
            <a:r>
              <a:rPr lang="en-GB" dirty="0"/>
              <a:t>Finance</a:t>
            </a:r>
          </a:p>
          <a:p>
            <a:pPr lvl="1"/>
            <a:r>
              <a:rPr lang="en-GB" dirty="0"/>
              <a:t>Sources of finance; Cash flow; Financial Terms &amp; Calculations; Analysing Financial Performance</a:t>
            </a:r>
          </a:p>
        </p:txBody>
      </p:sp>
      <p:sp>
        <p:nvSpPr>
          <p:cNvPr id="3" name="Title 2"/>
          <p:cNvSpPr>
            <a:spLocks noGrp="1"/>
          </p:cNvSpPr>
          <p:nvPr>
            <p:ph type="title"/>
          </p:nvPr>
        </p:nvSpPr>
        <p:spPr/>
        <p:txBody>
          <a:bodyPr/>
          <a:lstStyle/>
          <a:p>
            <a:r>
              <a:rPr lang="en-GB" b="1" dirty="0"/>
              <a:t>What will I learn about?</a:t>
            </a:r>
          </a:p>
        </p:txBody>
      </p:sp>
      <p:pic>
        <p:nvPicPr>
          <p:cNvPr id="4" name="Audio 3">
            <a:hlinkClick r:id="" action="ppaction://media"/>
            <a:extLst>
              <a:ext uri="{FF2B5EF4-FFF2-40B4-BE49-F238E27FC236}">
                <a16:creationId xmlns:a16="http://schemas.microsoft.com/office/drawing/2014/main" id="{4E29C19F-83D6-4D4E-B95B-8A64D3813BF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759513781"/>
      </p:ext>
    </p:extLst>
  </p:cSld>
  <p:clrMapOvr>
    <a:masterClrMapping/>
  </p:clrMapOvr>
  <mc:AlternateContent xmlns:mc="http://schemas.openxmlformats.org/markup-compatibility/2006">
    <mc:Choice xmlns:p14="http://schemas.microsoft.com/office/powerpoint/2010/main" Requires="p14">
      <p:transition spd="slow" p14:dur="2000" advTm="118956"/>
    </mc:Choice>
    <mc:Fallback>
      <p:transition spd="slow" advTm="118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B4ACC-D3D9-41E9-9F3D-1556D4F12B8F}"/>
              </a:ext>
            </a:extLst>
          </p:cNvPr>
          <p:cNvSpPr>
            <a:spLocks noGrp="1"/>
          </p:cNvSpPr>
          <p:nvPr>
            <p:ph idx="1"/>
          </p:nvPr>
        </p:nvSpPr>
        <p:spPr/>
        <p:txBody>
          <a:bodyPr/>
          <a:lstStyle/>
          <a:p>
            <a:r>
              <a:rPr lang="en-US" dirty="0"/>
              <a:t>As well as classroom lessons and online resources like Seneca Learning…..</a:t>
            </a:r>
            <a:endParaRPr lang="en-GB" dirty="0"/>
          </a:p>
        </p:txBody>
      </p:sp>
      <p:sp>
        <p:nvSpPr>
          <p:cNvPr id="3" name="Title 2">
            <a:extLst>
              <a:ext uri="{FF2B5EF4-FFF2-40B4-BE49-F238E27FC236}">
                <a16:creationId xmlns:a16="http://schemas.microsoft.com/office/drawing/2014/main" id="{B4B8FB70-7DF4-4B83-9D07-14E29AE848AD}"/>
              </a:ext>
            </a:extLst>
          </p:cNvPr>
          <p:cNvSpPr>
            <a:spLocks noGrp="1"/>
          </p:cNvSpPr>
          <p:nvPr>
            <p:ph type="title"/>
          </p:nvPr>
        </p:nvSpPr>
        <p:spPr/>
        <p:txBody>
          <a:bodyPr/>
          <a:lstStyle/>
          <a:p>
            <a:r>
              <a:rPr lang="en-US" dirty="0"/>
              <a:t>How will I learn?</a:t>
            </a:r>
            <a:endParaRPr lang="en-GB" dirty="0"/>
          </a:p>
        </p:txBody>
      </p:sp>
      <p:pic>
        <p:nvPicPr>
          <p:cNvPr id="5" name="Picture 2" descr="Inside the Factory (TV Series 2015- ) — The Movie Database (TMDb)">
            <a:extLst>
              <a:ext uri="{FF2B5EF4-FFF2-40B4-BE49-F238E27FC236}">
                <a16:creationId xmlns:a16="http://schemas.microsoft.com/office/drawing/2014/main" id="{DF37EE34-4534-4BBB-B93E-708FADCA9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1" y="2833046"/>
            <a:ext cx="2260122" cy="33901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ragons' Den (British TV programme) - Wikipedia">
            <a:extLst>
              <a:ext uri="{FF2B5EF4-FFF2-40B4-BE49-F238E27FC236}">
                <a16:creationId xmlns:a16="http://schemas.microsoft.com/office/drawing/2014/main" id="{4667B3D4-CF6B-4A10-9D5F-92403436A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160" y="2833046"/>
            <a:ext cx="3433095" cy="19244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eight Watchers Unveils New Name and Logo - Logo Designer - Logo Designer">
            <a:extLst>
              <a:ext uri="{FF2B5EF4-FFF2-40B4-BE49-F238E27FC236}">
                <a16:creationId xmlns:a16="http://schemas.microsoft.com/office/drawing/2014/main" id="{50748611-7273-43B7-9752-6283B8EDED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1822" y="2845981"/>
            <a:ext cx="2541916" cy="156914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EGOLAND® Windsor Resort: UK's Favourite Kids Theme Park">
            <a:extLst>
              <a:ext uri="{FF2B5EF4-FFF2-40B4-BE49-F238E27FC236}">
                <a16:creationId xmlns:a16="http://schemas.microsoft.com/office/drawing/2014/main" id="{C259026A-18ED-4075-AAFB-4EC77ED682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2968" y="5002016"/>
            <a:ext cx="41529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Jump In Trampoline Parks Logo - Picture of Go Jump In, Warwick - Tripadvisor">
            <a:extLst>
              <a:ext uri="{FF2B5EF4-FFF2-40B4-BE49-F238E27FC236}">
                <a16:creationId xmlns:a16="http://schemas.microsoft.com/office/drawing/2014/main" id="{974CAD67-69A5-434F-B105-5F0C664C65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0933" y="4717915"/>
            <a:ext cx="2009954" cy="200995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BCFC8A6-E3BD-48C5-BAEC-23E213B9D01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258642296"/>
      </p:ext>
    </p:extLst>
  </p:cSld>
  <p:clrMapOvr>
    <a:masterClrMapping/>
  </p:clrMapOvr>
  <mc:AlternateContent xmlns:mc="http://schemas.openxmlformats.org/markup-compatibility/2006">
    <mc:Choice xmlns:p14="http://schemas.microsoft.com/office/powerpoint/2010/main" Requires="p14">
      <p:transition spd="slow" p14:dur="2000" advTm="58365"/>
    </mc:Choice>
    <mc:Fallback>
      <p:transition spd="slow" advTm="58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78619-4AFA-413A-836D-9E4AF751C88D}"/>
              </a:ext>
            </a:extLst>
          </p:cNvPr>
          <p:cNvSpPr>
            <a:spLocks noGrp="1"/>
          </p:cNvSpPr>
          <p:nvPr>
            <p:ph idx="1"/>
          </p:nvPr>
        </p:nvSpPr>
        <p:spPr/>
        <p:txBody>
          <a:bodyPr/>
          <a:lstStyle/>
          <a:p>
            <a:r>
              <a:rPr lang="en-US" dirty="0"/>
              <a:t>2 exams at the end of year 11</a:t>
            </a:r>
          </a:p>
          <a:p>
            <a:pPr lvl="1"/>
            <a:r>
              <a:rPr lang="en-US" dirty="0"/>
              <a:t>1 focused on Operations and Human Resources, 1 hour 45 minutes</a:t>
            </a:r>
          </a:p>
          <a:p>
            <a:pPr lvl="1"/>
            <a:r>
              <a:rPr lang="en-US" dirty="0"/>
              <a:t>1 focused on Marketing and Finance, 1 hour 45 minutes</a:t>
            </a:r>
            <a:endParaRPr lang="en-GB" dirty="0"/>
          </a:p>
        </p:txBody>
      </p:sp>
      <p:sp>
        <p:nvSpPr>
          <p:cNvPr id="3" name="Title 2">
            <a:extLst>
              <a:ext uri="{FF2B5EF4-FFF2-40B4-BE49-F238E27FC236}">
                <a16:creationId xmlns:a16="http://schemas.microsoft.com/office/drawing/2014/main" id="{FEE62CBE-F2B5-4A4F-8767-A06AC2EA5EBD}"/>
              </a:ext>
            </a:extLst>
          </p:cNvPr>
          <p:cNvSpPr>
            <a:spLocks noGrp="1"/>
          </p:cNvSpPr>
          <p:nvPr>
            <p:ph type="title"/>
          </p:nvPr>
        </p:nvSpPr>
        <p:spPr/>
        <p:txBody>
          <a:bodyPr/>
          <a:lstStyle/>
          <a:p>
            <a:r>
              <a:rPr lang="en-US" dirty="0"/>
              <a:t>How will I be assessed?</a:t>
            </a:r>
            <a:endParaRPr lang="en-GB" dirty="0"/>
          </a:p>
        </p:txBody>
      </p:sp>
      <p:pic>
        <p:nvPicPr>
          <p:cNvPr id="4" name="Audio 3">
            <a:hlinkClick r:id="" action="ppaction://media"/>
            <a:extLst>
              <a:ext uri="{FF2B5EF4-FFF2-40B4-BE49-F238E27FC236}">
                <a16:creationId xmlns:a16="http://schemas.microsoft.com/office/drawing/2014/main" id="{F9AA644C-8A87-4387-82C6-690DB900713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495109982"/>
      </p:ext>
    </p:extLst>
  </p:cSld>
  <p:clrMapOvr>
    <a:masterClrMapping/>
  </p:clrMapOvr>
  <mc:AlternateContent xmlns:mc="http://schemas.openxmlformats.org/markup-compatibility/2006">
    <mc:Choice xmlns:p14="http://schemas.microsoft.com/office/powerpoint/2010/main" Requires="p14">
      <p:transition spd="slow" p14:dur="2000" advTm="22606"/>
    </mc:Choice>
    <mc:Fallback>
      <p:transition spd="slow" advTm="22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7"/>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4|17.1|19.4|21.6|16|21.5"/>
</p:tagLst>
</file>

<file path=ppt/tags/tag7.xml><?xml version="1.0" encoding="utf-8"?>
<p:tagLst xmlns:a="http://schemas.openxmlformats.org/drawingml/2006/main" xmlns:r="http://schemas.openxmlformats.org/officeDocument/2006/relationships" xmlns:p="http://schemas.openxmlformats.org/presentationml/2006/main">
  <p:tag name="TIMING" val="|15.9|3.7|3.1|5.6|13.2"/>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ags/tag9.xml><?xml version="1.0" encoding="utf-8"?>
<p:tagLst xmlns:a="http://schemas.openxmlformats.org/drawingml/2006/main" xmlns:r="http://schemas.openxmlformats.org/officeDocument/2006/relationships" xmlns:p="http://schemas.openxmlformats.org/presentationml/2006/main">
  <p:tag name="TIMING" val="|4.6|24.6|7.3|3.6|5.7|10.6"/>
</p:tagLst>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531C3B7-F137-4B62-A714-55F90281BDA7}">
  <ds:schemaRefs>
    <ds:schemaRef ds:uri="http://schemas.microsoft.com/sharepoint/v3/contenttype/forms"/>
  </ds:schemaRefs>
</ds:datastoreItem>
</file>

<file path=customXml/itemProps2.xml><?xml version="1.0" encoding="utf-8"?>
<ds:datastoreItem xmlns:ds="http://schemas.openxmlformats.org/officeDocument/2006/customXml" ds:itemID="{0B8FDF75-6DB0-420B-9CE9-4E2094004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732F72-BAE4-4D8F-B5A8-4D4D584BF69E}">
  <ds:schemaRefs>
    <ds:schemaRef ds:uri="http://schemas.microsoft.com/office/2006/documentManagement/types"/>
    <ds:schemaRef ds:uri="http://purl.org/dc/dcmitype/"/>
    <ds:schemaRef ds:uri="http://www.w3.org/XML/1998/namespace"/>
    <ds:schemaRef ds:uri="http://purl.org/dc/elements/1.1/"/>
    <ds:schemaRef ds:uri="http://purl.org/dc/terms/"/>
    <ds:schemaRef ds:uri="16c05727-aa75-4e4a-9b5f-8a80a1165891"/>
    <ds:schemaRef ds:uri="http://schemas.microsoft.com/office/2006/metadata/properties"/>
    <ds:schemaRef ds:uri="http://schemas.microsoft.com/office/infopath/2007/PartnerControls"/>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Looks like, sounds like</Template>
  <TotalTime>0</TotalTime>
  <Words>448</Words>
  <Application>Microsoft Office PowerPoint</Application>
  <PresentationFormat>Widescreen</PresentationFormat>
  <Paragraphs>42</Paragraphs>
  <Slides>11</Slides>
  <Notes>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Wingdings 2</vt:lpstr>
      <vt:lpstr>Dividend</vt:lpstr>
      <vt:lpstr>BUSINESS STUDIES GCSE</vt:lpstr>
      <vt:lpstr>Have you ever wondered…</vt:lpstr>
      <vt:lpstr>Have you ever wondered…</vt:lpstr>
      <vt:lpstr>Have you ever wondered…</vt:lpstr>
      <vt:lpstr>Have you ever wondered…</vt:lpstr>
      <vt:lpstr>DID YOU KNOW…</vt:lpstr>
      <vt:lpstr>What will I learn about?</vt:lpstr>
      <vt:lpstr>How will I learn?</vt:lpstr>
      <vt:lpstr>How will I be assessed?</vt:lpstr>
      <vt:lpstr>How will it help me?</vt:lpstr>
      <vt:lpstr>How can I find out more?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Yr9 assembly</dc:title>
  <dc:creator/>
  <cp:lastModifiedBy/>
  <cp:revision>511</cp:revision>
  <dcterms:created xsi:type="dcterms:W3CDTF">2020-09-01T12:19:33Z</dcterms:created>
  <dcterms:modified xsi:type="dcterms:W3CDTF">2021-01-06T16:29:23Z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