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9"/>
  </p:notesMasterIdLst>
  <p:handoutMasterIdLst>
    <p:handoutMasterId r:id="rId10"/>
  </p:handoutMasterIdLst>
  <p:sldIdLst>
    <p:sldId id="257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0C1F"/>
    <a:srgbClr val="903163"/>
    <a:srgbClr val="E1E1E1"/>
    <a:srgbClr val="AA2C71"/>
    <a:srgbClr val="A62C6F"/>
    <a:srgbClr val="F9E7F1"/>
    <a:srgbClr val="852359"/>
    <a:srgbClr val="969F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ADD1FD-CF65-E658-E24A-BFF26B226317}" v="814" dt="2020-11-17T21:39:29.829"/>
    <p1510:client id="{4C533386-4F5B-9ED8-015D-01718F7D2C58}" v="296" dt="2020-11-17T21:47:19.055"/>
    <p1510:client id="{63D5B833-FD24-F498-F59F-71E7BE01AEDA}" v="578" dt="2020-09-29T19:48:41.306"/>
    <p1510:client id="{770D1774-004A-C91A-A356-591359F63DB2}" v="75" dt="2020-10-06T08:46:14.590"/>
    <p1510:client id="{9C26B5DE-C5FE-DF2D-796F-C91470BD50E7}" v="744" dt="2020-10-06T08:44:48.141"/>
    <p1510:client id="{AC3D3207-65BA-96BA-6FCF-2D2027AFDEA9}" v="441" dt="2020-09-30T06:58:27.663"/>
    <p1510:client id="{BCE4D616-E950-4C02-4552-32AF98BCCFCD}" v="172" dt="2020-09-30T06:59:55.3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1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66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1B538F6-AC32-4C48-A241-2C319D94ED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2BACE3-EC2D-4898-B64D-08C196DE61F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D88D5-0AB9-479B-891B-76FAA2CC9968}" type="datetimeFigureOut">
              <a:rPr lang="en-US" smtClean="0"/>
              <a:t>1/5/21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7CC0CC-D9A9-4658-833D-7168A941E94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6B70F4-8768-4C94-98DC-BDBE0D58843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F20114-DE68-48DB-98CA-3A246173CE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6316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95F94-0189-4A23-9895-35FA752439AB}" type="datetimeFigureOut">
              <a:rPr lang="en-US" smtClean="0"/>
              <a:t>1/5/21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E1C88-3939-4832-BAAB-091D6FA96E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500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64567" y="3085765"/>
            <a:ext cx="11262866" cy="3304800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58000">
                <a:schemeClr val="accent2">
                  <a:lumMod val="7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9226" y="1020431"/>
            <a:ext cx="10993549" cy="1475013"/>
          </a:xfrm>
          <a:effectLst/>
        </p:spPr>
        <p:txBody>
          <a:bodyPr anchor="ctr" anchorCtr="0">
            <a:normAutofit/>
          </a:bodyPr>
          <a:lstStyle>
            <a:lvl1pPr algn="ct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D86AA0-B889-4FC0-8908-A1A591CF11C0}" type="datetime8">
              <a:rPr lang="en-US" noProof="0" smtClean="0"/>
              <a:pPr/>
              <a:t>1/5/21 7:42 PM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C3056E-1632-4A65-A24F-3F10A1450A6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68848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 bwMode="white">
          <a:xfrm>
            <a:off x="447817" y="5141973"/>
            <a:ext cx="11298200" cy="1274702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59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t" anchorCtr="0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9E538E-6783-48BF-9DAA-8D73DA1DF735}" type="datetime8">
              <a:rPr lang="en-US" noProof="0" smtClean="0"/>
              <a:pPr/>
              <a:t>1/5/21 7:42 PM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C3056E-1632-4A65-A24F-3F10A1450A6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16972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CD03-0ACB-4458-BBFE-1F9AEE665C1A}" type="datetime8">
              <a:rPr lang="en-US" noProof="0" smtClean="0"/>
              <a:t>1/5/21 7:42 PM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056E-1632-4A65-A24F-3F10A1450A6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69210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C994CB-2BC6-164B-80D4-304B4CB6D8C3}"/>
              </a:ext>
            </a:extLst>
          </p:cNvPr>
          <p:cNvSpPr>
            <a:spLocks noChangeAspect="1"/>
          </p:cNvSpPr>
          <p:nvPr userDrawn="1"/>
        </p:nvSpPr>
        <p:spPr bwMode="white">
          <a:xfrm>
            <a:off x="445982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4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D11B3-3F18-4FD1-BAEF-D15CC2EE16C2}" type="datetime8">
              <a:rPr lang="en-US" noProof="0" smtClean="0"/>
              <a:t>1/5/21 7:42 PM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5C3056E-1632-4A65-A24F-3F10A1450A6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5BE0FDB-DB48-E242-8A1F-5B06F79B4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anchor="ctr" anchorCtr="0">
            <a:normAutofit/>
          </a:bodyPr>
          <a:lstStyle>
            <a:lvl1pPr algn="ctr">
              <a:defRPr sz="4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46653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5655714" cy="5244392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5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5292" y="773724"/>
            <a:ext cx="5315516" cy="4958862"/>
          </a:xfrm>
        </p:spPr>
        <p:txBody>
          <a:bodyPr anchor="ctr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773724"/>
            <a:ext cx="5388785" cy="49588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304F6-55F4-45F8-BBB4-727BFFEADAA0}" type="datetime8">
              <a:rPr lang="en-US" noProof="0" smtClean="0"/>
              <a:t>1/5/21 7:42 PM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5C3056E-1632-4A65-A24F-3F10A1450A6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37820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 bwMode="white">
          <a:xfrm>
            <a:off x="447817" y="5141974"/>
            <a:ext cx="11290860" cy="1258827"/>
          </a:xfrm>
          <a:prstGeom prst="rect">
            <a:avLst/>
          </a:prstGeom>
          <a:gradFill flip="none" rotWithShape="1">
            <a:gsLst>
              <a:gs pos="100000">
                <a:srgbClr val="903163"/>
              </a:gs>
              <a:gs pos="60000">
                <a:schemeClr val="accent1">
                  <a:lumMod val="95000"/>
                  <a:lumOff val="5000"/>
                </a:schemeClr>
              </a:gs>
              <a:gs pos="1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20C59B-4134-42ED-BEFA-FCBF7FC8D035}" type="datetime8">
              <a:rPr lang="en-US" noProof="0" smtClean="0"/>
              <a:pPr/>
              <a:t>1/5/21 7:42 PM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C3056E-1632-4A65-A24F-3F10A1450A6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9244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 bwMode="white">
          <a:xfrm>
            <a:off x="445982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anchor="ctr" anchorCtr="0">
            <a:normAutofit/>
          </a:bodyPr>
          <a:lstStyle>
            <a:lvl1pPr algn="ctr">
              <a:defRPr sz="4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AE2A5-5D3B-4ECC-9A5D-868F6C887DEE}" type="datetime8">
              <a:rPr lang="en-US" noProof="0" smtClean="0"/>
              <a:t>1/5/21 7:42 PM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056E-1632-4A65-A24F-3F10A1450A6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36966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 bwMode="white">
          <a:xfrm>
            <a:off x="445982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anchor="ctr" anchorCtr="0">
            <a:normAutofit/>
          </a:bodyPr>
          <a:lstStyle>
            <a:lvl1pPr algn="ctr">
              <a:defRPr sz="4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96" y="2023139"/>
            <a:ext cx="3198328" cy="536005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714624"/>
            <a:ext cx="3378403" cy="3194051"/>
          </a:xfrm>
        </p:spPr>
        <p:txBody>
          <a:bodyPr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fld id="{4551DAFA-20BD-4111-8F90-24432E23573D}" type="datetime8">
              <a:rPr lang="en-US" noProof="0" smtClean="0"/>
              <a:pPr/>
              <a:t>1/5/21 7:42 PM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6D289ABA-BA71-41AF-AA30-58CB8F426F6C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145430" y="2714624"/>
            <a:ext cx="3378403" cy="3194051"/>
          </a:xfrm>
        </p:spPr>
        <p:txBody>
          <a:bodyPr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fld id="{C5C3056E-1632-4A65-A24F-3F10A1450A6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06DFC81-3912-4844-B25C-E1D7CBCD80A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400414" y="2714624"/>
            <a:ext cx="3378403" cy="3194051"/>
          </a:xfrm>
        </p:spPr>
        <p:txBody>
          <a:bodyPr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1556C46-FD2A-4916-B30C-DB066CAEA471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241852" y="2023139"/>
            <a:ext cx="3198328" cy="536005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2328988-0888-4C1A-8F73-17D455B6F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180115" y="2714625"/>
            <a:ext cx="0" cy="319405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81892BA-72AB-4029-BF58-4D6F90C43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962123" y="2714625"/>
            <a:ext cx="0" cy="319405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8E232301-6803-418F-8637-ABBAC64416D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496836" y="2023139"/>
            <a:ext cx="3198328" cy="536005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1190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 bwMode="white">
          <a:xfrm>
            <a:off x="445982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anchor="ctr" anchorCtr="0">
            <a:normAutofit/>
          </a:bodyPr>
          <a:lstStyle>
            <a:lvl1pPr algn="ctr">
              <a:defRPr sz="4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2250892"/>
            <a:ext cx="5393102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707" y="2250892"/>
            <a:ext cx="5393102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fld id="{4551DAFA-20BD-4111-8F90-24432E23573D}" type="datetime8">
              <a:rPr lang="en-US" noProof="0" smtClean="0"/>
              <a:pPr/>
              <a:t>1/5/21 7:42 PM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fld id="{C5C3056E-1632-4A65-A24F-3F10A1450A6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16690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 bwMode="white">
          <a:xfrm>
            <a:off x="440683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A1812-3FD3-44A5-B738-8F3425664C1B}" type="datetime8">
              <a:rPr lang="en-US" noProof="0" smtClean="0"/>
              <a:t>1/5/21 7:42 PM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056E-1632-4A65-A24F-3F10A1450A6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CEC16FA-81A4-6F41-9FCE-6262A4533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anchor="ctr" anchorCtr="0">
            <a:normAutofit/>
          </a:bodyPr>
          <a:lstStyle>
            <a:lvl1pPr algn="ctr">
              <a:defRPr sz="4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45445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fld id="{E2E361C1-C0E3-47DF-8509-372F2F8B74E4}" type="datetime8">
              <a:rPr lang="en-US" noProof="0" smtClean="0"/>
              <a:pPr/>
              <a:t>1/5/21 7:42 PM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fld id="{C5C3056E-1632-4A65-A24F-3F10A1450A6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FBB0525-CFF9-4A39-B5EA-579253994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5869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gradFill flip="none"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1E4BA81B-A36E-46D5-918F-749D311F4B4A}" type="datetime8">
              <a:rPr lang="en-US" noProof="0" smtClean="0"/>
              <a:t>1/5/21 7:42 PM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5C3056E-1632-4A65-A24F-3F10A1450A6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7073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73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title">
            <a:extLst>
              <a:ext uri="{FF2B5EF4-FFF2-40B4-BE49-F238E27FC236}">
                <a16:creationId xmlns:a16="http://schemas.microsoft.com/office/drawing/2014/main" id="{1CF94250-8D97-401F-A36C-5B5DB39DDD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computer science</a:t>
            </a:r>
          </a:p>
        </p:txBody>
      </p:sp>
      <p:sp>
        <p:nvSpPr>
          <p:cNvPr id="3" name="Subtitle 2" descr="subtitle">
            <a:extLst>
              <a:ext uri="{FF2B5EF4-FFF2-40B4-BE49-F238E27FC236}">
                <a16:creationId xmlns:a16="http://schemas.microsoft.com/office/drawing/2014/main" id="{6D55F7CC-C3DE-41F7-8BE1-39A9489FC0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Learn about </a:t>
            </a:r>
            <a:r>
              <a:rPr lang="en-US" b="1" dirty="0"/>
              <a:t>how</a:t>
            </a:r>
            <a:r>
              <a:rPr lang="en-US" dirty="0"/>
              <a:t> computers work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992" y="3416072"/>
            <a:ext cx="2647950" cy="1724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181" y="4895306"/>
            <a:ext cx="1095375" cy="1143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09696" y="4895306"/>
            <a:ext cx="1095375" cy="1143000"/>
          </a:xfrm>
          <a:prstGeom prst="rect">
            <a:avLst/>
          </a:prstGeom>
        </p:spPr>
      </p:pic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06DAE55E-FDDB-FA48-AAEC-309B0914A5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075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604"/>
    </mc:Choice>
    <mc:Fallback>
      <p:transition spd="slow" advTm="236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38745C-388E-43E6-A4EE-0F6644D9C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If you like learning about how computers work, if you enjoy or are desperate to learn programming or if you want to learn about networking and security, then </a:t>
            </a:r>
            <a:r>
              <a:rPr lang="en-GB" b="1" dirty="0"/>
              <a:t>Computer science </a:t>
            </a:r>
            <a:r>
              <a:rPr lang="en-GB" dirty="0"/>
              <a:t>is the course for you. This course has  a number of modules:</a:t>
            </a:r>
          </a:p>
          <a:p>
            <a:r>
              <a:rPr lang="en-GB" dirty="0"/>
              <a:t>                                                                                                                                     You’ll be learning Python in depth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375563-A3A5-4DB3-8631-95A700A6A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computer science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EEF2FA-3C62-0B45-BA05-D4117DC1DB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001" y="3208868"/>
            <a:ext cx="4972506" cy="2842953"/>
          </a:xfrm>
          <a:prstGeom prst="rect">
            <a:avLst/>
          </a:prstGeom>
        </p:spPr>
      </p:pic>
      <p:pic>
        <p:nvPicPr>
          <p:cNvPr id="1028" name="Picture 4" descr="Python Programming Language Is Considered Better Than Other Languages -  DataWider">
            <a:extLst>
              <a:ext uri="{FF2B5EF4-FFF2-40B4-BE49-F238E27FC236}">
                <a16:creationId xmlns:a16="http://schemas.microsoft.com/office/drawing/2014/main" id="{64BB456D-1676-9949-A152-4E25600CA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494" y="3551231"/>
            <a:ext cx="5254906" cy="246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B5349002-7185-D748-86D8-84573F23CAE1}"/>
              </a:ext>
            </a:extLst>
          </p:cNvPr>
          <p:cNvSpPr txBox="1">
            <a:spLocks/>
          </p:cNvSpPr>
          <p:nvPr/>
        </p:nvSpPr>
        <p:spPr>
          <a:xfrm>
            <a:off x="581192" y="6146301"/>
            <a:ext cx="11029615" cy="367830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This course has 1 exam in year 11.</a:t>
            </a:r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BE97E24F-6544-C74C-B7FA-0AA11A00DE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64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7138"/>
    </mc:Choice>
    <mc:Fallback>
      <p:transition spd="slow" advTm="1271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38745C-388E-43E6-A4EE-0F6644D9C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Problem solving is core to computer science. During the the two years, you’ll be applying what you’ve learned to solve a wide variety of problems. Our current Year 10s are working on programming virtual racing cars to follow a track and to win races. See </a:t>
            </a:r>
            <a:r>
              <a:rPr lang="en-GB" dirty="0" err="1"/>
              <a:t>roboton.io</a:t>
            </a:r>
            <a:r>
              <a:rPr lang="en-GB" dirty="0"/>
              <a:t> if you’d like a preview.</a:t>
            </a:r>
          </a:p>
          <a:p>
            <a:r>
              <a:rPr lang="en-GB" dirty="0"/>
              <a:t>Later in the year, they’ll be making their own networks and understanding exactly how computers work.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375563-A3A5-4DB3-8631-95A700A6A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computer science</a:t>
            </a:r>
          </a:p>
        </p:txBody>
      </p:sp>
      <p:pic>
        <p:nvPicPr>
          <p:cNvPr id="3074" name="Picture 2" descr="Autonomous race car cornering.">
            <a:extLst>
              <a:ext uri="{FF2B5EF4-FFF2-40B4-BE49-F238E27FC236}">
                <a16:creationId xmlns:a16="http://schemas.microsoft.com/office/drawing/2014/main" id="{08EE0E9C-DB45-564F-BB38-7B1C0C578E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52"/>
          <a:stretch/>
        </p:blipFill>
        <p:spPr bwMode="auto">
          <a:xfrm>
            <a:off x="219919" y="4077521"/>
            <a:ext cx="11390888" cy="239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86EB8EA5-940E-C548-84AC-24FF36ED90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551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8295"/>
    </mc:Choice>
    <mc:Fallback>
      <p:transition spd="slow" advTm="682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38745C-388E-43E6-A4EE-0F6644D9C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You’ll enjoy this course if:</a:t>
            </a:r>
          </a:p>
          <a:p>
            <a:pPr lvl="1"/>
            <a:r>
              <a:rPr lang="en-GB" dirty="0"/>
              <a:t>you want to learn, or are already learning a programming language and are enjoying this</a:t>
            </a:r>
          </a:p>
          <a:p>
            <a:pPr lvl="1"/>
            <a:r>
              <a:rPr lang="en-GB" dirty="0"/>
              <a:t>you are keen to build your own computer</a:t>
            </a:r>
          </a:p>
          <a:p>
            <a:pPr lvl="1"/>
            <a:r>
              <a:rPr lang="en-GB" dirty="0"/>
              <a:t>you like problem solving, and find that you’re good at problem solving in maths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Although it’s not completely needed, a good understanding</a:t>
            </a:r>
          </a:p>
          <a:p>
            <a:pPr marL="324000" lvl="1" indent="0">
              <a:buNone/>
            </a:pPr>
            <a:r>
              <a:rPr lang="en-GB" dirty="0"/>
              <a:t>of maths is beneficial.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375563-A3A5-4DB3-8631-95A700A6A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This is a great course</a:t>
            </a:r>
          </a:p>
        </p:txBody>
      </p:sp>
      <p:pic>
        <p:nvPicPr>
          <p:cNvPr id="5122" name="Picture 2" descr="Computer Basics: Inside a Computer">
            <a:extLst>
              <a:ext uri="{FF2B5EF4-FFF2-40B4-BE49-F238E27FC236}">
                <a16:creationId xmlns:a16="http://schemas.microsoft.com/office/drawing/2014/main" id="{CB9899BF-C363-8145-995A-A5C6EEB99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373" y="3854548"/>
            <a:ext cx="4895557" cy="275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20FFF849-73BA-0448-822A-7725B6960F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806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733"/>
    </mc:Choice>
    <mc:Fallback>
      <p:transition spd="slow" advTm="607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ividend">
  <a:themeElements>
    <a:clrScheme name="Custom 11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Custom 2">
      <a:majorFont>
        <a:latin typeface="Candara"/>
        <a:ea typeface=""/>
        <a:cs typeface=""/>
      </a:majorFont>
      <a:minorFont>
        <a:latin typeface="Candara"/>
        <a:ea typeface=""/>
        <a:cs typeface="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F529A05C-9967-417B-A795-0EE2DA56A977}" vid="{B371D623-29EC-4410-98F2-D4F69349AE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B8FDF75-6DB0-420B-9CE9-4E2094004A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5732F72-BAE4-4D8F-B5A8-4D4D584BF69E}">
  <ds:schemaRefs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71af3243-3dd4-4a8d-8c0d-dd76da1f02a5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531C3B7-F137-4B62-A714-55F90281BDA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Looks like, sounds like</Template>
  <TotalTime>0</TotalTime>
  <Words>213</Words>
  <Application>Microsoft Macintosh PowerPoint</Application>
  <PresentationFormat>Widescreen</PresentationFormat>
  <Paragraphs>17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Candara</vt:lpstr>
      <vt:lpstr>Wingdings 2</vt:lpstr>
      <vt:lpstr>Dividend</vt:lpstr>
      <vt:lpstr>computer science</vt:lpstr>
      <vt:lpstr>computer science</vt:lpstr>
      <vt:lpstr>computer science</vt:lpstr>
      <vt:lpstr>This is a great course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Yr9 assembly</dc:title>
  <dc:creator/>
  <cp:lastModifiedBy/>
  <cp:revision>511</cp:revision>
  <dcterms:created xsi:type="dcterms:W3CDTF">2020-09-01T12:19:33Z</dcterms:created>
  <dcterms:modified xsi:type="dcterms:W3CDTF">2021-01-05T19:54:04Z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