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1/12/21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1/12/21 12:03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1/12/21 12:03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aqa.org.uk/subjects/english/gcse/english-language-8700/scheme-of-assessment#Non-exam_assessment" TargetMode="External"/><Relationship Id="rId5" Type="http://schemas.openxmlformats.org/officeDocument/2006/relationships/hyperlink" Target="https://www.aqa.org.uk/subjects/english/gcse/english-language-8700/scheme-of-assessment#Writers_viewpoints_and_perspectives" TargetMode="External"/><Relationship Id="rId4" Type="http://schemas.openxmlformats.org/officeDocument/2006/relationships/hyperlink" Target="https://www.aqa.org.uk/subjects/english/gcse/english-language-8700/scheme-of-assessment#Explorations_in_creative_reading_and_writ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qa.org.uk/subjects/english/gcse/english-literature-8702/subject-content/modern-texts-and-poetry#Unseen_poetry__1_1_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aqa.org.uk/subjects/english/gcse/english-literature-8702/subject-content/modern-texts-and-poetry#Studied_poetry_1_1_3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aqa.org.uk/subjects/english/gcse/english-literature-8702/subject-content/modern-texts-and-poetry#Modern_texts__1_1_1" TargetMode="External"/><Relationship Id="rId5" Type="http://schemas.openxmlformats.org/officeDocument/2006/relationships/hyperlink" Target="https://www.aqa.org.uk/subjects/english/gcse/english-literature-8702/subject-content/shakespeare-and-the-19th-century-novel#The_19th_century_novel_1_2_2" TargetMode="External"/><Relationship Id="rId4" Type="http://schemas.openxmlformats.org/officeDocument/2006/relationships/hyperlink" Target="https://www.aqa.org.uk/subjects/english/gcse/english-literature-8702/subject-content/shakespeare-and-the-19th-century-novel#Shakespeare_plays__1_2_1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GCSE English Language </a:t>
            </a:r>
            <a:br>
              <a:rPr lang="en-US" dirty="0"/>
            </a:br>
            <a:r>
              <a:rPr lang="en-US" dirty="0"/>
              <a:t>GCSE English Literature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BD430-1CD1-45E4-B0D1-BB89A4E35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9696" y="35690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GCSEs taught discreetly within English </a:t>
            </a:r>
            <a:r>
              <a:rPr lang="en-US"/>
              <a:t>lessons (8 </a:t>
            </a:r>
            <a:r>
              <a:rPr lang="en-US" dirty="0"/>
              <a:t>lessons across 2 weeks)</a:t>
            </a:r>
          </a:p>
          <a:p>
            <a:r>
              <a:rPr lang="en-US" dirty="0"/>
              <a:t>Both GCSEs cover the same skills you have been learning since Y7 – just in more depth</a:t>
            </a:r>
          </a:p>
          <a:p>
            <a:r>
              <a:rPr lang="en-US" dirty="0"/>
              <a:t>100% exam </a:t>
            </a:r>
          </a:p>
          <a:p>
            <a:r>
              <a:rPr lang="en-US" dirty="0"/>
              <a:t>We follow the AQA specifications for both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53FE8-274B-4597-8998-C4A8C64F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2DE22-AD7A-4224-8B89-6D29B766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080" y="4985342"/>
            <a:ext cx="1095375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AFCB9-73EE-4E88-B470-D0B437D3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151" y="4985342"/>
            <a:ext cx="2647950" cy="1724025"/>
          </a:xfrm>
          <a:prstGeom prst="rect">
            <a:avLst/>
          </a:prstGeom>
        </p:spPr>
      </p:pic>
      <p:pic>
        <p:nvPicPr>
          <p:cNvPr id="7" name="Slide 2">
            <a:hlinkClick r:id="" action="ppaction://media"/>
            <a:extLst>
              <a:ext uri="{FF2B5EF4-FFF2-40B4-BE49-F238E27FC236}">
                <a16:creationId xmlns:a16="http://schemas.microsoft.com/office/drawing/2014/main" id="{840D5B5E-DE64-422A-8274-D196DD54C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4080" y="28110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2B15A-0B17-40F7-AFFB-73612891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Paper 1</a:t>
            </a:r>
          </a:p>
          <a:p>
            <a:pPr fontAlgn="base"/>
            <a:r>
              <a:rPr lang="en-US" dirty="0"/>
              <a:t>1 </a:t>
            </a:r>
            <a:r>
              <a:rPr lang="en-US" dirty="0">
                <a:hlinkClick r:id="rId4"/>
              </a:rPr>
              <a:t>Explorations in creative reading and writing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/>
              <a:t>Paper 2</a:t>
            </a:r>
          </a:p>
          <a:p>
            <a:pPr fontAlgn="base"/>
            <a:r>
              <a:rPr lang="en-US" dirty="0"/>
              <a:t>2 </a:t>
            </a:r>
            <a:r>
              <a:rPr lang="en-US" dirty="0">
                <a:hlinkClick r:id="rId5"/>
              </a:rPr>
              <a:t>Writers’ viewpoints and perspectives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/>
              <a:t>Spoken Language </a:t>
            </a:r>
          </a:p>
          <a:p>
            <a:pPr fontAlgn="base"/>
            <a:r>
              <a:rPr lang="en-US" dirty="0"/>
              <a:t>3 </a:t>
            </a:r>
            <a:r>
              <a:rPr lang="en-US" dirty="0">
                <a:hlinkClick r:id="rId6"/>
              </a:rPr>
              <a:t>Non-exam assessment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F6C17-412F-4917-84EC-B66B140E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Language </a:t>
            </a:r>
            <a:endParaRPr lang="en-GB" dirty="0"/>
          </a:p>
        </p:txBody>
      </p: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B5CD1C69-E4BE-4929-A537-E38B3134D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5435" y="48566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15DA-A011-4E82-ABDC-9FEB53AB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Paper 1</a:t>
            </a:r>
            <a:endParaRPr lang="en-US" dirty="0"/>
          </a:p>
          <a:p>
            <a:pPr fontAlgn="base"/>
            <a:r>
              <a:rPr lang="en-US" dirty="0">
                <a:hlinkClick r:id="rId4"/>
              </a:rPr>
              <a:t>Shakespeare plays</a:t>
            </a:r>
            <a:endParaRPr lang="en-US" dirty="0"/>
          </a:p>
          <a:p>
            <a:pPr fontAlgn="base"/>
            <a:r>
              <a:rPr lang="en-US" dirty="0">
                <a:hlinkClick r:id="rId5"/>
              </a:rPr>
              <a:t>The 19th-century novel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dirty="0"/>
              <a:t>Paper 2</a:t>
            </a:r>
            <a:endParaRPr lang="en-US" dirty="0"/>
          </a:p>
          <a:p>
            <a:pPr fontAlgn="base"/>
            <a:r>
              <a:rPr lang="en-US" dirty="0">
                <a:hlinkClick r:id="rId6"/>
              </a:rPr>
              <a:t>Modern prose or drama texts</a:t>
            </a:r>
            <a:endParaRPr lang="en-US" dirty="0"/>
          </a:p>
          <a:p>
            <a:pPr fontAlgn="base"/>
            <a:r>
              <a:rPr lang="en-US" dirty="0">
                <a:hlinkClick r:id="rId7"/>
              </a:rPr>
              <a:t>The poetry anthology</a:t>
            </a:r>
            <a:endParaRPr lang="en-US" dirty="0"/>
          </a:p>
          <a:p>
            <a:pPr fontAlgn="base"/>
            <a:r>
              <a:rPr lang="en-US" dirty="0">
                <a:hlinkClick r:id="rId8"/>
              </a:rPr>
              <a:t>Unseen poetry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BBB91-8696-4C19-9666-42C21127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Literature </a:t>
            </a:r>
            <a:endParaRPr lang="en-GB" dirty="0"/>
          </a:p>
        </p:txBody>
      </p:sp>
      <p:pic>
        <p:nvPicPr>
          <p:cNvPr id="5" name="Slide 4">
            <a:hlinkClick r:id="" action="ppaction://media"/>
            <a:extLst>
              <a:ext uri="{FF2B5EF4-FFF2-40B4-BE49-F238E27FC236}">
                <a16:creationId xmlns:a16="http://schemas.microsoft.com/office/drawing/2014/main" id="{A80C8FCE-6DA6-432A-994A-0769B2895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87349" y="54523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732F72-BAE4-4D8F-B5A8-4D4D584BF69E}">
  <ds:schemaRefs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94</Words>
  <Application>Microsoft Macintosh PowerPoint</Application>
  <PresentationFormat>Widescreen</PresentationFormat>
  <Paragraphs>22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Candara</vt:lpstr>
      <vt:lpstr>Wingdings 2</vt:lpstr>
      <vt:lpstr>Dividend</vt:lpstr>
      <vt:lpstr>GCSE English Language  GCSE English Literature</vt:lpstr>
      <vt:lpstr>Overview </vt:lpstr>
      <vt:lpstr>English Language </vt:lpstr>
      <vt:lpstr>English Literature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511</cp:revision>
  <dcterms:created xsi:type="dcterms:W3CDTF">2020-09-01T12:19:33Z</dcterms:created>
  <dcterms:modified xsi:type="dcterms:W3CDTF">2021-01-12T12:03:50Z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