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7" r:id="rId5"/>
    <p:sldId id="266" r:id="rId6"/>
    <p:sldId id="264" r:id="rId7"/>
    <p:sldId id="258" r:id="rId8"/>
    <p:sldId id="260" r:id="rId9"/>
    <p:sldId id="259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C1F"/>
    <a:srgbClr val="903163"/>
    <a:srgbClr val="E1E1E1"/>
    <a:srgbClr val="AA2C71"/>
    <a:srgbClr val="A62C6F"/>
    <a:srgbClr val="F9E7F1"/>
    <a:srgbClr val="852359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B538F6-AC32-4C48-A241-2C319D94E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BACE3-EC2D-4898-B64D-08C196DE61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88D5-0AB9-479B-891B-76FAA2CC9968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CC0CC-D9A9-4658-833D-7168A941E9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B70F4-8768-4C94-98DC-BDBE0D5884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20114-DE68-48DB-98CA-3A246173CE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631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95F94-0189-4A23-9895-35FA752439AB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E1C88-3939-4832-BAAB-091D6FA96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0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64567" y="3085765"/>
            <a:ext cx="11262866" cy="33048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8000">
                <a:schemeClr val="accent2">
                  <a:lumMod val="7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226" y="1020431"/>
            <a:ext cx="10993549" cy="1475013"/>
          </a:xfrm>
          <a:effectLst/>
        </p:spPr>
        <p:txBody>
          <a:bodyPr anchor="ctr" anchorCtr="0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D86AA0-B889-4FC0-8908-A1A591CF11C0}" type="datetime8">
              <a:rPr lang="en-US" noProof="0" smtClean="0"/>
              <a:pPr/>
              <a:t>1/6/2021 10:31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6884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 bwMode="white">
          <a:xfrm>
            <a:off x="447817" y="5141973"/>
            <a:ext cx="11298200" cy="127470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9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t" anchorCtr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9E538E-6783-48BF-9DAA-8D73DA1DF735}" type="datetime8">
              <a:rPr lang="en-US" noProof="0" smtClean="0"/>
              <a:pPr/>
              <a:t>1/6/2021 10:31 AM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697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CD03-0ACB-4458-BBFE-1F9AEE665C1A}" type="datetime8">
              <a:rPr lang="en-US" noProof="0" smtClean="0"/>
              <a:t>1/6/2021 10:31 AM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921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C994CB-2BC6-164B-80D4-304B4CB6D8C3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4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11B3-3F18-4FD1-BAEF-D15CC2EE16C2}" type="datetime8">
              <a:rPr lang="en-US" noProof="0" smtClean="0"/>
              <a:t>1/6/2021 10:31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5BE0FDB-DB48-E242-8A1F-5B06F79B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665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5655714" cy="524439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5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292" y="773724"/>
            <a:ext cx="5315516" cy="4958862"/>
          </a:xfrm>
        </p:spPr>
        <p:txBody>
          <a:bodyPr anchor="ctr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773724"/>
            <a:ext cx="5388785" cy="49588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04F6-55F4-45F8-BBB4-727BFFEADAA0}" type="datetime8">
              <a:rPr lang="en-US" noProof="0" smtClean="0"/>
              <a:t>1/6/2021 10:31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82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 bwMode="white">
          <a:xfrm>
            <a:off x="447817" y="5141974"/>
            <a:ext cx="11290860" cy="1258827"/>
          </a:xfrm>
          <a:prstGeom prst="rect">
            <a:avLst/>
          </a:prstGeom>
          <a:gradFill flip="none" rotWithShape="1">
            <a:gsLst>
              <a:gs pos="100000">
                <a:srgbClr val="903163"/>
              </a:gs>
              <a:gs pos="60000">
                <a:schemeClr val="accent1">
                  <a:lumMod val="95000"/>
                  <a:lumOff val="5000"/>
                </a:schemeClr>
              </a:gs>
              <a:gs pos="1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20C59B-4134-42ED-BEFA-FCBF7FC8D035}" type="datetime8">
              <a:rPr lang="en-US" noProof="0" smtClean="0"/>
              <a:pPr/>
              <a:t>1/6/2021 10:31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24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E2A5-5D3B-4ECC-9A5D-868F6C887DEE}" type="datetime8">
              <a:rPr lang="en-US" noProof="0" smtClean="0"/>
              <a:t>1/6/2021 10:31 AM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3696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96" y="2023139"/>
            <a:ext cx="3198328" cy="53600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714624"/>
            <a:ext cx="3378403" cy="3194051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4551DAFA-20BD-4111-8F90-24432E23573D}" type="datetime8">
              <a:rPr lang="en-US" noProof="0" smtClean="0"/>
              <a:pPr/>
              <a:t>1/6/2021 10:31 AM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D289ABA-BA71-41AF-AA30-58CB8F426F6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45430" y="2714624"/>
            <a:ext cx="3378403" cy="3194051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06DFC81-3912-4844-B25C-E1D7CBCD80A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00414" y="2714624"/>
            <a:ext cx="3378403" cy="3194051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1556C46-FD2A-4916-B30C-DB066CAEA47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241852" y="2023139"/>
            <a:ext cx="3198328" cy="53600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328988-0888-4C1A-8F73-17D455B6F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80115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1892BA-72AB-4029-BF58-4D6F90C4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2123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E232301-6803-418F-8637-ABBAC64416D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496836" y="2023139"/>
            <a:ext cx="3198328" cy="53600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19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2250892"/>
            <a:ext cx="5393102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707" y="2250892"/>
            <a:ext cx="5393102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4551DAFA-20BD-4111-8F90-24432E23573D}" type="datetime8">
              <a:rPr lang="en-US" noProof="0" smtClean="0"/>
              <a:pPr/>
              <a:t>1/6/2021 10:31 AM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1669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 bwMode="white">
          <a:xfrm>
            <a:off x="440683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1812-3FD3-44A5-B738-8F3425664C1B}" type="datetime8">
              <a:rPr lang="en-US" noProof="0" smtClean="0"/>
              <a:t>1/6/2021 10:31 AM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EC16FA-81A4-6F41-9FCE-6262A453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544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E2E361C1-C0E3-47DF-8509-372F2F8B74E4}" type="datetime8">
              <a:rPr lang="en-US" noProof="0" smtClean="0"/>
              <a:pPr/>
              <a:t>1/6/2021 10:31 AM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BB0525-CFF9-4A39-B5EA-57925399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586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E4BA81B-A36E-46D5-918F-749D311F4B4A}" type="datetime8">
              <a:rPr lang="en-US" noProof="0" smtClean="0"/>
              <a:t>1/6/2021 10:31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073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73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hyperlink" Target="https://www.qualhub.co.uk/qualification-search/qualification-detail/ncfe-level-12-technical-award-in-health-and-fitness-457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1CF94250-8D97-401F-A36C-5B5DB39DDD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 and fitness</a:t>
            </a:r>
          </a:p>
        </p:txBody>
      </p:sp>
      <p:sp>
        <p:nvSpPr>
          <p:cNvPr id="3" name="Subtitle 2" descr="subtitle">
            <a:extLst>
              <a:ext uri="{FF2B5EF4-FFF2-40B4-BE49-F238E27FC236}">
                <a16:creationId xmlns:a16="http://schemas.microsoft.com/office/drawing/2014/main" id="{6D55F7CC-C3DE-41F7-8BE1-39A9489FC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992" y="3416072"/>
            <a:ext cx="2647950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181" y="4895306"/>
            <a:ext cx="1095375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9696" y="4895306"/>
            <a:ext cx="1095375" cy="114300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7FE4CDAF-8A2C-40B6-B0A9-88D0AAC809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75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88"/>
    </mc:Choice>
    <mc:Fallback>
      <p:transition spd="slow" advTm="3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1610E3-6571-4F1A-A998-9F0A57F05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elite performance?</a:t>
            </a:r>
            <a:endParaRPr lang="en-GB" dirty="0"/>
          </a:p>
        </p:txBody>
      </p:sp>
      <p:pic>
        <p:nvPicPr>
          <p:cNvPr id="4" name="Picture 4" descr="See the source image">
            <a:extLst>
              <a:ext uri="{FF2B5EF4-FFF2-40B4-BE49-F238E27FC236}">
                <a16:creationId xmlns:a16="http://schemas.microsoft.com/office/drawing/2014/main" id="{AF5C8AAB-D6C7-41F4-BF8F-92E3C864F6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8"/>
          <a:stretch/>
        </p:blipFill>
        <p:spPr bwMode="auto">
          <a:xfrm>
            <a:off x="354474" y="1986001"/>
            <a:ext cx="3342470" cy="225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26A75D47-A1C3-4A34-A2D2-BF39ADA1E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74" y="4507371"/>
            <a:ext cx="3900206" cy="237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E9114972-9FAC-4717-92AA-C5014274B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513" y="1986001"/>
            <a:ext cx="3566186" cy="225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EFB709AD-2538-4E84-97EC-F2CFCF8F7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427" y="3278172"/>
            <a:ext cx="2684099" cy="330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76AA0433-86C2-432E-9E30-EE1F3CDAA2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42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218"/>
    </mc:Choice>
    <mc:Fallback>
      <p:transition spd="slow" advTm="77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EA4985-A220-48A8-A01E-096A740AA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Unit 1  - Body systems and principles of training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Skeletal system, muscular system, cardio-vascular and respiratory systems,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effects of exercise, components of fitness, principles of training.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Unit 2 -  Preparing and planning for health and fitness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Lifestyle factors, diet, health and fitness, fitness testing, PAR-Q, goal setting,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planning a training </a:t>
            </a:r>
            <a:r>
              <a:rPr lang="en-US" dirty="0" err="1">
                <a:solidFill>
                  <a:srgbClr val="FF0000"/>
                </a:solidFill>
              </a:rPr>
              <a:t>programme</a:t>
            </a:r>
            <a:r>
              <a:rPr lang="en-US" dirty="0">
                <a:solidFill>
                  <a:srgbClr val="FF0000"/>
                </a:solidFill>
              </a:rPr>
              <a:t> and health and safety.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28DB3A-892C-4CC6-A3D0-36567D48A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I learn about?</a:t>
            </a:r>
            <a:endParaRPr lang="en-GB" dirty="0"/>
          </a:p>
        </p:txBody>
      </p:sp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CAE7C284-59F6-443B-B248-EE65C2CB61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8"/>
          <a:stretch/>
        </p:blipFill>
        <p:spPr bwMode="auto">
          <a:xfrm>
            <a:off x="8413005" y="2311018"/>
            <a:ext cx="2920013" cy="360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A99AEB59-26A9-4907-BA2B-7E1C1F690D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13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629"/>
    </mc:Choice>
    <mc:Fallback>
      <p:transition spd="slow" advTm="49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38745C-388E-43E6-A4EE-0F6644D9C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07910"/>
            <a:ext cx="11029615" cy="385089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Unit 1  - Body systems and principles of training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 hour &amp; 30 mins written exam – 40% of total GCSE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Unit 2 -  Preparing and planning for health and fitness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21 hours synoptic coursework project– 60% of total GCSE</a:t>
            </a:r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375563-A3A5-4DB3-8631-95A700A6A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I be assessed?</a:t>
            </a:r>
            <a:endParaRPr lang="en-GB" dirty="0"/>
          </a:p>
        </p:txBody>
      </p:sp>
      <p:pic>
        <p:nvPicPr>
          <p:cNvPr id="7" name="Picture 4" descr="See the source image">
            <a:extLst>
              <a:ext uri="{FF2B5EF4-FFF2-40B4-BE49-F238E27FC236}">
                <a16:creationId xmlns:a16="http://schemas.microsoft.com/office/drawing/2014/main" id="{ACB1E628-67E9-4E94-A86B-B353FA7B1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539" y="2366129"/>
            <a:ext cx="3824267" cy="302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5B9682FD-5E82-4DED-B508-359D4F1792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756"/>
    </mc:Choice>
    <mc:Fallback>
      <p:transition spd="slow" advTm="38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38745C-388E-43E6-A4EE-0F6644D9C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711741"/>
          </a:xfrm>
        </p:spPr>
        <p:txBody>
          <a:bodyPr>
            <a:normAutofit fontScale="92500" lnSpcReduction="20000"/>
          </a:bodyPr>
          <a:lstStyle/>
          <a:p>
            <a:r>
              <a:rPr lang="en-US" sz="1900" dirty="0"/>
              <a:t>You </a:t>
            </a:r>
            <a:r>
              <a:rPr lang="en-US" sz="1900" dirty="0" err="1"/>
              <a:t>enjo</a:t>
            </a:r>
            <a:r>
              <a:rPr lang="en-GB" sz="1900" dirty="0"/>
              <a:t>y sport/PE lessons – It’s a two year course!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sz="1900" dirty="0"/>
              <a:t>You enjoy biology and are keen to understand  how the body and mind works </a:t>
            </a:r>
            <a:endParaRPr lang="en-GB" sz="1900" dirty="0"/>
          </a:p>
          <a:p>
            <a:endParaRPr lang="en-GB" sz="1900" dirty="0"/>
          </a:p>
          <a:p>
            <a:r>
              <a:rPr lang="en-GB" sz="1900" dirty="0"/>
              <a:t>You are organised and can work well independently</a:t>
            </a:r>
          </a:p>
          <a:p>
            <a:pPr marL="0" indent="0">
              <a:buNone/>
            </a:pPr>
            <a:endParaRPr lang="en-GB" sz="1900" dirty="0"/>
          </a:p>
          <a:p>
            <a:r>
              <a:rPr lang="en-US" sz="1900" dirty="0">
                <a:solidFill>
                  <a:schemeClr val="tx1"/>
                </a:solidFill>
              </a:rPr>
              <a:t>Good work ethic, most lessons are in the classroom</a:t>
            </a:r>
          </a:p>
          <a:p>
            <a:endParaRPr lang="en-US" sz="1900" dirty="0">
              <a:solidFill>
                <a:schemeClr val="tx1"/>
              </a:solidFill>
            </a:endParaRPr>
          </a:p>
          <a:p>
            <a:r>
              <a:rPr lang="en-US" sz="1900" dirty="0"/>
              <a:t>However, there are no requirements to be good at sport because there </a:t>
            </a:r>
          </a:p>
          <a:p>
            <a:pPr marL="0" indent="0">
              <a:buNone/>
            </a:pPr>
            <a:r>
              <a:rPr lang="en-US" sz="1900" dirty="0"/>
              <a:t>are no practical assessments of your own performance</a:t>
            </a:r>
            <a:endParaRPr lang="en-GB" sz="1900" dirty="0"/>
          </a:p>
          <a:p>
            <a:endParaRPr lang="en-GB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375563-A3A5-4DB3-8631-95A700A6A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entry requirements &amp; course demands</a:t>
            </a:r>
            <a:endParaRPr lang="en-GB" dirty="0"/>
          </a:p>
        </p:txBody>
      </p:sp>
      <p:pic>
        <p:nvPicPr>
          <p:cNvPr id="7" name="Picture 6" descr="rugby_deals2">
            <a:extLst>
              <a:ext uri="{FF2B5EF4-FFF2-40B4-BE49-F238E27FC236}">
                <a16:creationId xmlns:a16="http://schemas.microsoft.com/office/drawing/2014/main" id="{41B3E15D-87C8-490B-B383-6CBE56331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877" y="2491094"/>
            <a:ext cx="2565693" cy="340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AC146647-E918-4031-9809-38EF897DBE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90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993"/>
    </mc:Choice>
    <mc:Fallback>
      <p:transition spd="slow" advTm="539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38745C-388E-43E6-A4EE-0F6644D9C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960774"/>
            <a:ext cx="11029615" cy="3756623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>
                <a:latin typeface="+mj-lt"/>
              </a:rPr>
              <a:t>Natural progression is to study A-Level PE or BTEC Sport in 6</a:t>
            </a:r>
            <a:r>
              <a:rPr lang="en-US" sz="1900" baseline="30000" dirty="0">
                <a:latin typeface="+mj-lt"/>
              </a:rPr>
              <a:t>th</a:t>
            </a:r>
            <a:r>
              <a:rPr lang="en-US" sz="1900" dirty="0">
                <a:latin typeface="+mj-lt"/>
              </a:rPr>
              <a:t> Form</a:t>
            </a:r>
          </a:p>
          <a:p>
            <a:pPr marL="0" indent="0">
              <a:buNone/>
            </a:pPr>
            <a:endParaRPr lang="en-US" sz="1900" dirty="0">
              <a:latin typeface="+mj-lt"/>
            </a:endParaRPr>
          </a:p>
          <a:p>
            <a:r>
              <a:rPr lang="en-US" sz="1900" dirty="0">
                <a:latin typeface="+mj-lt"/>
              </a:rPr>
              <a:t>Post 16 possible career options include: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9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FranklinGothic-Book"/>
              </a:rPr>
              <a:t>- Sports Science			- </a:t>
            </a:r>
            <a:r>
              <a:rPr lang="en-US" sz="19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FranklinGothic-Book"/>
              </a:rPr>
              <a:t>S</a:t>
            </a:r>
            <a:r>
              <a:rPr lang="en-GB" sz="19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FranklinGothic-Book"/>
              </a:rPr>
              <a:t>ports Analysis		 -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en-GB" sz="1900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FranklinGothic-Book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9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FranklinGothic-Book"/>
              </a:rPr>
              <a:t>- Sports Business Management		- Sports coaching   </a:t>
            </a:r>
          </a:p>
          <a:p>
            <a:pPr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en-GB" sz="1900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FranklinGothic-Book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9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FranklinGothic-Book"/>
              </a:rPr>
              <a:t>- Leisure and Tourism employment	                   - Physiotherapy	</a:t>
            </a:r>
            <a:endParaRPr lang="en-GB" sz="1900" dirty="0">
              <a:solidFill>
                <a:srgbClr val="FF0000"/>
              </a:solidFill>
              <a:latin typeface="+mj-lt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en-GB" sz="1900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FranklinGothic-Book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9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FranklinGothic-Book"/>
              </a:rPr>
              <a:t> - Health and Fitness Instructor 		- PE teacher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en-GB" sz="1900" dirty="0">
              <a:latin typeface="+mj-lt"/>
              <a:ea typeface="Calibri" panose="020F0502020204030204" pitchFamily="34" charset="0"/>
              <a:cs typeface="FranklinGothic-Book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en-GB" dirty="0">
              <a:latin typeface="FranklinGothic-Book"/>
              <a:ea typeface="Calibri" panose="020F0502020204030204" pitchFamily="34" charset="0"/>
              <a:cs typeface="FranklinGothic-Book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FranklinGothic-Book"/>
              <a:ea typeface="Calibri" panose="020F0502020204030204" pitchFamily="34" charset="0"/>
              <a:cs typeface="FranklinGothic-Book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375563-A3A5-4DB3-8631-95A700A6A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46436"/>
            <a:ext cx="11029616" cy="988332"/>
          </a:xfrm>
        </p:spPr>
        <p:txBody>
          <a:bodyPr/>
          <a:lstStyle/>
          <a:p>
            <a:r>
              <a:rPr lang="en-US" dirty="0"/>
              <a:t>Career pathways</a:t>
            </a:r>
            <a:endParaRPr lang="en-GB" dirty="0"/>
          </a:p>
        </p:txBody>
      </p:sp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6BCD286B-3BE3-4F4E-930D-DAFDF9ABB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262" y="2062445"/>
            <a:ext cx="2657872" cy="375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DEB53E3-C8B9-47A3-9363-59D56ADC91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42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685"/>
    </mc:Choice>
    <mc:Fallback>
      <p:transition spd="slow" advTm="40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38745C-388E-43E6-A4EE-0F6644D9C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01" y="2210034"/>
            <a:ext cx="11029615" cy="3678303"/>
          </a:xfrm>
        </p:spPr>
        <p:txBody>
          <a:bodyPr/>
          <a:lstStyle/>
          <a:p>
            <a:endParaRPr lang="en-GB" b="1" dirty="0"/>
          </a:p>
          <a:p>
            <a:r>
              <a:rPr lang="en-GB" b="1" dirty="0"/>
              <a:t>Exam Board : NCFE</a:t>
            </a:r>
          </a:p>
          <a:p>
            <a:endParaRPr lang="en-GB" b="1" dirty="0"/>
          </a:p>
          <a:p>
            <a:r>
              <a:rPr lang="en-GB" b="1" dirty="0"/>
              <a:t>Specification: See link below: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NCFE Level 1/2 Technical Award in Health and Fitness (qualhub.co.uk)</a:t>
            </a:r>
            <a:endParaRPr lang="en-US" dirty="0"/>
          </a:p>
          <a:p>
            <a:pPr marL="0" indent="0">
              <a:buNone/>
            </a:pPr>
            <a:endParaRPr lang="en-GB" b="1" dirty="0"/>
          </a:p>
          <a:p>
            <a:r>
              <a:rPr lang="en-US" b="1" dirty="0"/>
              <a:t>More questions: See </a:t>
            </a:r>
            <a:r>
              <a:rPr lang="en-US" b="1" dirty="0" err="1"/>
              <a:t>Mr</a:t>
            </a:r>
            <a:r>
              <a:rPr lang="en-US" b="1" dirty="0"/>
              <a:t> Kilcoyne or </a:t>
            </a:r>
            <a:r>
              <a:rPr lang="en-US" b="1" dirty="0" err="1"/>
              <a:t>Mr</a:t>
            </a:r>
            <a:r>
              <a:rPr lang="en-US" b="1" dirty="0"/>
              <a:t> Hamilton</a:t>
            </a: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375563-A3A5-4DB3-8631-95A700A6A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  <a:endParaRPr lang="en-GB" dirty="0"/>
          </a:p>
        </p:txBody>
      </p:sp>
      <p:pic>
        <p:nvPicPr>
          <p:cNvPr id="8" name="Picture 2" descr="See the source image">
            <a:extLst>
              <a:ext uri="{FF2B5EF4-FFF2-40B4-BE49-F238E27FC236}">
                <a16:creationId xmlns:a16="http://schemas.microsoft.com/office/drawing/2014/main" id="{CACF8C2A-D39E-4878-BE9C-58EC6C28D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682" y="2669655"/>
            <a:ext cx="4135634" cy="275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4DA45E1-4935-4CBF-8E9A-23949E46E4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17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269"/>
    </mc:Choice>
    <mc:Fallback>
      <p:transition spd="slow" advTm="362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Custom 1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Custom 2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F529A05C-9967-417B-A795-0EE2DA56A977}" vid="{B371D623-29EC-4410-98F2-D4F69349AE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732F72-BAE4-4D8F-B5A8-4D4D584BF69E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16c05727-aa75-4e4a-9b5f-8a80a1165891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531C3B7-F137-4B62-A714-55F90281BD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8FDF75-6DB0-420B-9CE9-4E2094004A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Looks like, sounds like</Template>
  <TotalTime>0</TotalTime>
  <Words>307</Words>
  <Application>Microsoft Office PowerPoint</Application>
  <PresentationFormat>Widescreen</PresentationFormat>
  <Paragraphs>52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Candara</vt:lpstr>
      <vt:lpstr>FranklinGothic-Book</vt:lpstr>
      <vt:lpstr>Times New Roman</vt:lpstr>
      <vt:lpstr>Wingdings 2</vt:lpstr>
      <vt:lpstr>Dividend</vt:lpstr>
      <vt:lpstr>Health and fitness</vt:lpstr>
      <vt:lpstr>What is elite performance?</vt:lpstr>
      <vt:lpstr>What will I learn about?</vt:lpstr>
      <vt:lpstr>How will I be assessed?</vt:lpstr>
      <vt:lpstr>entry requirements &amp; course demands</vt:lpstr>
      <vt:lpstr>Career pathways</vt:lpstr>
      <vt:lpstr>More information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Yr9 assembly</dc:title>
  <dc:creator/>
  <cp:lastModifiedBy/>
  <cp:revision>511</cp:revision>
  <dcterms:created xsi:type="dcterms:W3CDTF">2020-09-01T12:19:33Z</dcterms:created>
  <dcterms:modified xsi:type="dcterms:W3CDTF">2021-01-06T10:56:31Z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