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DD1FD-CF65-E658-E24A-BFF26B226317}" v="814" dt="2020-11-17T21:39:29.829"/>
    <p1510:client id="{4C533386-4F5B-9ED8-015D-01718F7D2C58}" v="296" dt="2020-11-17T21:47:19.055"/>
    <p1510:client id="{63D5B833-FD24-F498-F59F-71E7BE01AEDA}" v="578" dt="2020-09-29T19:48:41.306"/>
    <p1510:client id="{9C26B5DE-C5FE-DF2D-796F-C91470BD50E7}" v="744" dt="2020-10-06T08:44:48.141"/>
    <p1510:client id="{770D1774-004A-C91A-A356-591359F63DB2}" v="75" dt="2020-10-06T08:46:14.590"/>
    <p1510:client id="{AC3D3207-65BA-96BA-6FCF-2D2027AFDEA9}" v="441" dt="2020-09-30T06:58:27.663"/>
    <p1510:client id="{BCE4D616-E950-4C02-4552-32AF98BCCFCD}" v="172" dt="2020-09-30T06:59:55.3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12/17/2020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12/17/2020 12:15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12/17/2020 12:15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12/17/2020 12:15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12/17/2020 12:15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12/17/2020 12:15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12/17/2020 12:15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12/17/2020 12:15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12/17/2020 12:15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12/17/2020 12:15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12/17/2020 12:15 PM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12/17/2020 12:15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12/17/2020 12:15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1CF94250-8D97-401F-A36C-5B5DB39DD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GCSE Mathematics</a:t>
            </a:r>
          </a:p>
        </p:txBody>
      </p:sp>
      <p:sp>
        <p:nvSpPr>
          <p:cNvPr id="3" name="Subtitle 2" descr="subtitle">
            <a:extLst>
              <a:ext uri="{FF2B5EF4-FFF2-40B4-BE49-F238E27FC236}">
                <a16:creationId xmlns:a16="http://schemas.microsoft.com/office/drawing/2014/main" id="{6D55F7CC-C3DE-41F7-8BE1-39A9489FC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269815"/>
            <a:ext cx="10993546" cy="590321"/>
          </a:xfrm>
        </p:spPr>
        <p:txBody>
          <a:bodyPr>
            <a:normAutofit/>
          </a:bodyPr>
          <a:lstStyle/>
          <a:p>
            <a:r>
              <a:rPr lang="en-US" dirty="0"/>
              <a:t>Presented by </a:t>
            </a:r>
            <a:r>
              <a:rPr lang="en-US" dirty="0" err="1"/>
              <a:t>Mr</a:t>
            </a:r>
            <a:r>
              <a:rPr lang="en-US" dirty="0"/>
              <a:t> Formstone &amp; </a:t>
            </a:r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Venier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992" y="3416072"/>
            <a:ext cx="2647950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9696" y="4895306"/>
            <a:ext cx="1095375" cy="1143000"/>
          </a:xfrm>
          <a:prstGeom prst="rect">
            <a:avLst/>
          </a:prstGeom>
        </p:spPr>
      </p:pic>
      <p:pic>
        <p:nvPicPr>
          <p:cNvPr id="4" name="slide 1">
            <a:hlinkClick r:id="" action="ppaction://media"/>
            <a:extLst>
              <a:ext uri="{FF2B5EF4-FFF2-40B4-BE49-F238E27FC236}">
                <a16:creationId xmlns:a16="http://schemas.microsoft.com/office/drawing/2014/main" id="{4CB4E467-DA66-4707-9480-E09FB39B33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8391" y="6557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7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25" y="1903669"/>
            <a:ext cx="5451473" cy="3678303"/>
          </a:xfrm>
        </p:spPr>
        <p:txBody>
          <a:bodyPr/>
          <a:lstStyle/>
          <a:p>
            <a:pPr marL="0" indent="0">
              <a:buNone/>
            </a:pPr>
            <a:r>
              <a:rPr lang="en-GB" sz="1600" b="1" u="sng" dirty="0"/>
              <a:t>Foundation Tier Students</a:t>
            </a:r>
          </a:p>
          <a:p>
            <a:r>
              <a:rPr lang="en-GB" sz="1400" dirty="0"/>
              <a:t>Number Work: Operations with integers, decimals, fractions and percentages. standard form, laws of indices, rounding, estimating and ratios.</a:t>
            </a:r>
          </a:p>
          <a:p>
            <a:r>
              <a:rPr lang="en-GB" sz="1400" dirty="0"/>
              <a:t>Algebra: Simplifying, expanding, factorising, solving equations, inequalities and straight line graphs.</a:t>
            </a:r>
          </a:p>
          <a:p>
            <a:r>
              <a:rPr lang="en-GB" sz="1400" dirty="0"/>
              <a:t>Shape &amp; Measure: Angles, transformations, trigonometry, area and perimeter.</a:t>
            </a:r>
          </a:p>
          <a:p>
            <a:r>
              <a:rPr lang="en-GB" sz="1400" dirty="0"/>
              <a:t>Probability: Tree diagrams, set notation and Venn diagrams.</a:t>
            </a:r>
          </a:p>
          <a:p>
            <a:r>
              <a:rPr lang="en-GB" sz="1400" dirty="0"/>
              <a:t>Statistics: Pie charts, scatter graphs and averages.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375563-A3A5-4DB3-8631-95A700A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Course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53FE8-274B-4597-8998-C4A8C64F0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2DE22-AD7A-4224-8B89-6D29B7667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080" y="4985342"/>
            <a:ext cx="1095375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AFCB9-73EE-4E88-B470-D0B437D3A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151" y="4985342"/>
            <a:ext cx="2647950" cy="1724025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D38745C-388E-43E6-A4EE-0F6644D9C8EC}"/>
              </a:ext>
            </a:extLst>
          </p:cNvPr>
          <p:cNvSpPr txBox="1">
            <a:spLocks/>
          </p:cNvSpPr>
          <p:nvPr/>
        </p:nvSpPr>
        <p:spPr>
          <a:xfrm>
            <a:off x="6192654" y="1903669"/>
            <a:ext cx="5540167" cy="36783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en-GB" sz="1600" b="1" u="sng" dirty="0"/>
              <a:t>Higher Tier Students – same as Foundation plus</a:t>
            </a:r>
          </a:p>
          <a:p>
            <a:r>
              <a:rPr lang="en-GB" sz="1400" dirty="0"/>
              <a:t>Number Work: Surds, recurring decimals, bounds and reverse percentages.</a:t>
            </a:r>
          </a:p>
          <a:p>
            <a:r>
              <a:rPr lang="en-GB" sz="1400" dirty="0"/>
              <a:t>Algebra: Quadratic inequalities, parallel/perpendicular lines, graphs of quadratics, completing the square, iteration, graph transformations and algebraic fractions.</a:t>
            </a:r>
          </a:p>
          <a:p>
            <a:r>
              <a:rPr lang="en-GB" sz="1400" dirty="0"/>
              <a:t>Shape &amp; Measure: Circle theorems, sine and cosine rules, vectors, trigonometric graphs and velocity/displacement-time graphs.</a:t>
            </a:r>
          </a:p>
          <a:p>
            <a:r>
              <a:rPr lang="en-GB" sz="1400" dirty="0"/>
              <a:t>Probability: Conditional probability and solving probability problems using algebra.</a:t>
            </a:r>
          </a:p>
          <a:p>
            <a:r>
              <a:rPr lang="en-GB" sz="1400" dirty="0"/>
              <a:t>Statistics: Histograms, cumulative frequency graphs and box plots.</a:t>
            </a:r>
          </a:p>
        </p:txBody>
      </p:sp>
      <p:pic>
        <p:nvPicPr>
          <p:cNvPr id="10" name="Slide 2">
            <a:hlinkClick r:id="" action="ppaction://media"/>
            <a:extLst>
              <a:ext uri="{FF2B5EF4-FFF2-40B4-BE49-F238E27FC236}">
                <a16:creationId xmlns:a16="http://schemas.microsoft.com/office/drawing/2014/main" id="{90F3B8C9-AAFB-4EC3-864D-02D263F9D2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7231" y="7163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non-calculator paper and two calculator papers.</a:t>
            </a:r>
          </a:p>
          <a:p>
            <a:r>
              <a:rPr lang="en-GB" dirty="0"/>
              <a:t>Big emphasise on problem solving and real world situations - not just basic skills.</a:t>
            </a:r>
          </a:p>
          <a:p>
            <a:r>
              <a:rPr lang="en-GB" dirty="0"/>
              <a:t>Exam board – either AQA or Edexcel (topics are exactly the same on both).</a:t>
            </a:r>
          </a:p>
          <a:p>
            <a:r>
              <a:rPr lang="en-GB" dirty="0"/>
              <a:t>During Y11 you will sit a full GCSE mock exam every 2 weeks.</a:t>
            </a:r>
          </a:p>
          <a:p>
            <a:r>
              <a:rPr lang="en-GB" dirty="0"/>
              <a:t>You will need to take the initiative and be an independent learner if you want to be successful.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53FE8-274B-4597-8998-C4A8C64F0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81" y="4895306"/>
            <a:ext cx="1095375" cy="114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2DE22-AD7A-4224-8B89-6D29B7667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4080" y="4985342"/>
            <a:ext cx="1095375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9AFCB9-73EE-4E88-B470-D0B437D3A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151" y="4985342"/>
            <a:ext cx="2647950" cy="1724025"/>
          </a:xfrm>
          <a:prstGeom prst="rect">
            <a:avLst/>
          </a:prstGeom>
        </p:spPr>
      </p:pic>
      <p:pic>
        <p:nvPicPr>
          <p:cNvPr id="8" name="Slide 3">
            <a:hlinkClick r:id="" action="ppaction://media"/>
            <a:extLst>
              <a:ext uri="{FF2B5EF4-FFF2-40B4-BE49-F238E27FC236}">
                <a16:creationId xmlns:a16="http://schemas.microsoft.com/office/drawing/2014/main" id="{5FFBDEB4-B0C7-4228-BC51-B868D7707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181" y="6689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5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Mathematics is used in all careers so every company will want employees with at least a basic understanding of the key concepts.</a:t>
            </a:r>
          </a:p>
          <a:p>
            <a:r>
              <a:rPr lang="en-GB" dirty="0"/>
              <a:t>This is one of the most challenging subjects so success shows employers that you are </a:t>
            </a:r>
            <a:r>
              <a:rPr lang="en-GB" dirty="0">
                <a:solidFill>
                  <a:srgbClr val="7030A0"/>
                </a:solidFill>
              </a:rPr>
              <a:t>resilient</a:t>
            </a:r>
            <a:r>
              <a:rPr lang="en-GB" dirty="0"/>
              <a:t>, hard working and take </a:t>
            </a:r>
            <a:r>
              <a:rPr lang="en-GB" dirty="0">
                <a:solidFill>
                  <a:srgbClr val="7030A0"/>
                </a:solidFill>
              </a:rPr>
              <a:t>pride</a:t>
            </a:r>
            <a:r>
              <a:rPr lang="en-GB" dirty="0"/>
              <a:t> in your studies.</a:t>
            </a:r>
          </a:p>
          <a:p>
            <a:r>
              <a:rPr lang="en-GB" dirty="0"/>
              <a:t>Those that enjoy mathematics go onto a broad range of well paid and fulfilling careers such as Engineering, Architecture, Accountancy, Banking, Data Analyst, Computer Programmer, Statistician &amp; Economist.</a:t>
            </a:r>
          </a:p>
          <a:p>
            <a:r>
              <a:rPr lang="en-GB" dirty="0"/>
              <a:t>Mathematics is used to understand complex problems and make informed decisions at very high levels e.g. Sage scientists advising the government on issues with Covid19</a:t>
            </a:r>
            <a:r>
              <a:rPr lang="en-GB"/>
              <a:t>. 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success in mathematics bring?</a:t>
            </a:r>
          </a:p>
        </p:txBody>
      </p:sp>
    </p:spTree>
    <p:extLst>
      <p:ext uri="{BB962C8B-B14F-4D97-AF65-F5344CB8AC3E}">
        <p14:creationId xmlns:p14="http://schemas.microsoft.com/office/powerpoint/2010/main" val="41727910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732F72-BAE4-4D8F-B5A8-4D4D584BF69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Looks like, sounds like</Template>
  <TotalTime>0</TotalTime>
  <Words>376</Words>
  <Application>Microsoft Office PowerPoint</Application>
  <PresentationFormat>Widescreen</PresentationFormat>
  <Paragraphs>26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</vt:lpstr>
      <vt:lpstr>Candara</vt:lpstr>
      <vt:lpstr>Wingdings 2</vt:lpstr>
      <vt:lpstr>Dividend</vt:lpstr>
      <vt:lpstr>GCSE Mathematics</vt:lpstr>
      <vt:lpstr>Course Structure</vt:lpstr>
      <vt:lpstr>Assessment</vt:lpstr>
      <vt:lpstr>What can success in mathematics bring?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Yr9 assembly</dc:title>
  <dc:creator/>
  <cp:lastModifiedBy/>
  <cp:revision>511</cp:revision>
  <dcterms:created xsi:type="dcterms:W3CDTF">2020-09-01T12:19:33Z</dcterms:created>
  <dcterms:modified xsi:type="dcterms:W3CDTF">2020-12-17T12:25:03Z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